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40"/>
  </p:notesMasterIdLst>
  <p:handoutMasterIdLst>
    <p:handoutMasterId r:id="rId41"/>
  </p:handoutMasterIdLst>
  <p:sldIdLst>
    <p:sldId id="268" r:id="rId5"/>
    <p:sldId id="1944" r:id="rId6"/>
    <p:sldId id="1945" r:id="rId7"/>
    <p:sldId id="1946" r:id="rId8"/>
    <p:sldId id="284" r:id="rId9"/>
    <p:sldId id="285" r:id="rId10"/>
    <p:sldId id="267" r:id="rId11"/>
    <p:sldId id="1759" r:id="rId12"/>
    <p:sldId id="1981" r:id="rId13"/>
    <p:sldId id="286" r:id="rId14"/>
    <p:sldId id="287" r:id="rId15"/>
    <p:sldId id="288" r:id="rId16"/>
    <p:sldId id="289" r:id="rId17"/>
    <p:sldId id="1950" r:id="rId18"/>
    <p:sldId id="1984" r:id="rId19"/>
    <p:sldId id="292" r:id="rId20"/>
    <p:sldId id="293" r:id="rId21"/>
    <p:sldId id="1986" r:id="rId22"/>
    <p:sldId id="1949" r:id="rId23"/>
    <p:sldId id="299" r:id="rId24"/>
    <p:sldId id="300" r:id="rId25"/>
    <p:sldId id="1999" r:id="rId26"/>
    <p:sldId id="303" r:id="rId27"/>
    <p:sldId id="1975" r:id="rId28"/>
    <p:sldId id="308" r:id="rId29"/>
    <p:sldId id="309" r:id="rId30"/>
    <p:sldId id="310" r:id="rId31"/>
    <p:sldId id="311" r:id="rId32"/>
    <p:sldId id="312" r:id="rId33"/>
    <p:sldId id="313" r:id="rId34"/>
    <p:sldId id="319" r:id="rId35"/>
    <p:sldId id="320" r:id="rId36"/>
    <p:sldId id="337" r:id="rId37"/>
    <p:sldId id="338" r:id="rId38"/>
    <p:sldId id="339" r:id="rId39"/>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CIRCLE | Let's go" initials="r|Lg" lastIdx="11" clrIdx="0">
    <p:extLst>
      <p:ext uri="{19B8F6BF-5375-455C-9EA6-DF929625EA0E}">
        <p15:presenceInfo xmlns:p15="http://schemas.microsoft.com/office/powerpoint/2012/main" userId="reCIRCLE | Let's go" providerId="None"/>
      </p:ext>
    </p:extLst>
  </p:cmAuthor>
  <p:cmAuthor id="2" name="Jasmin Röösli" initials="JR" lastIdx="15" clrIdx="1">
    <p:extLst>
      <p:ext uri="{19B8F6BF-5375-455C-9EA6-DF929625EA0E}">
        <p15:presenceInfo xmlns:p15="http://schemas.microsoft.com/office/powerpoint/2012/main" userId="S::jasmin.roeoesli@recircle.ch::d086d5ae-0d4b-42c6-a607-e138a5a96ab4" providerId="AD"/>
      </p:ext>
    </p:extLst>
  </p:cmAuthor>
  <p:cmAuthor id="3" name="Rheija Hug" initials="RH" lastIdx="1" clrIdx="2">
    <p:extLst>
      <p:ext uri="{19B8F6BF-5375-455C-9EA6-DF929625EA0E}">
        <p15:presenceInfo xmlns:p15="http://schemas.microsoft.com/office/powerpoint/2012/main" userId="S::rheija.hug@recircle.ch::a3d77894-4278-4e30-9904-17ec62eed6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76E"/>
    <a:srgbClr val="511A4B"/>
    <a:srgbClr val="D3C6D3"/>
    <a:srgbClr val="C7B5C0"/>
    <a:srgbClr val="7A4F72"/>
    <a:srgbClr val="6C3B63"/>
    <a:srgbClr val="5E2A56"/>
    <a:srgbClr val="521A4B"/>
    <a:srgbClr val="A5A5A5"/>
    <a:srgbClr val="9B7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0686" autoAdjust="0"/>
  </p:normalViewPr>
  <p:slideViewPr>
    <p:cSldViewPr snapToGrid="0">
      <p:cViewPr varScale="1">
        <p:scale>
          <a:sx n="69" d="100"/>
          <a:sy n="69" d="100"/>
        </p:scale>
        <p:origin x="78" y="1206"/>
      </p:cViewPr>
      <p:guideLst>
        <p:guide orient="horz" pos="1620"/>
        <p:guide pos="2880"/>
      </p:guideLst>
    </p:cSldViewPr>
  </p:slideViewPr>
  <p:notesTextViewPr>
    <p:cViewPr>
      <p:scale>
        <a:sx n="1" d="1"/>
        <a:sy n="1" d="1"/>
      </p:scale>
      <p:origin x="0" y="-3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31T00:13:22.005" idx="7">
    <p:pos x="3708" y="2349"/>
    <p:text>leer gelassen, Anpassung, wenn App läuft mit neuen Screenshots und Anweisungen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29394"/>
            <a:ext cx="4320480" cy="310159"/>
          </a:xfrm>
          <a:prstGeom prst="rect">
            <a:avLst/>
          </a:prstGeom>
        </p:spPr>
        <p:txBody>
          <a:bodyPr vert="horz" lIns="91440" tIns="45720" rIns="91440" bIns="45720" rtlCol="0"/>
          <a:lstStyle>
            <a:lvl1pPr algn="l">
              <a:defRPr sz="1200"/>
            </a:lvl1pPr>
          </a:lstStyle>
          <a:p>
            <a:endParaRPr lang="de-CH" sz="1000"/>
          </a:p>
        </p:txBody>
      </p:sp>
      <p:sp>
        <p:nvSpPr>
          <p:cNvPr id="3" name="Datumsplatzhalter 2"/>
          <p:cNvSpPr>
            <a:spLocks noGrp="1"/>
          </p:cNvSpPr>
          <p:nvPr>
            <p:ph type="dt" sz="quarter" idx="1"/>
          </p:nvPr>
        </p:nvSpPr>
        <p:spPr>
          <a:xfrm>
            <a:off x="5137720" y="229394"/>
            <a:ext cx="1243608" cy="310159"/>
          </a:xfrm>
          <a:prstGeom prst="rect">
            <a:avLst/>
          </a:prstGeom>
        </p:spPr>
        <p:txBody>
          <a:bodyPr vert="horz" lIns="91440" tIns="45720" rIns="91440" bIns="45720" rtlCol="0"/>
          <a:lstStyle>
            <a:lvl1pPr algn="r">
              <a:defRPr sz="1200"/>
            </a:lvl1pPr>
          </a:lstStyle>
          <a:p>
            <a:fld id="{D3AD8FE0-DA8D-4E18-B8A1-7AC4274A977A}" type="datetimeFigureOut">
              <a:rPr lang="de-CH" sz="1050" smtClean="0"/>
              <a:t>15.11.2022</a:t>
            </a:fld>
            <a:endParaRPr lang="de-CH" sz="1050"/>
          </a:p>
        </p:txBody>
      </p:sp>
      <p:sp>
        <p:nvSpPr>
          <p:cNvPr id="4" name="Fußzeilenplatzhalter 3"/>
          <p:cNvSpPr>
            <a:spLocks noGrp="1"/>
          </p:cNvSpPr>
          <p:nvPr>
            <p:ph type="ftr" sz="quarter" idx="2"/>
          </p:nvPr>
        </p:nvSpPr>
        <p:spPr>
          <a:xfrm>
            <a:off x="476672" y="8489143"/>
            <a:ext cx="4320480" cy="331331"/>
          </a:xfrm>
          <a:prstGeom prst="rect">
            <a:avLst/>
          </a:prstGeom>
        </p:spPr>
        <p:txBody>
          <a:bodyPr vert="horz" lIns="91440" tIns="45720" rIns="91440" bIns="45720" rtlCol="0" anchor="b"/>
          <a:lstStyle>
            <a:lvl1pPr algn="l">
              <a:defRPr sz="1200"/>
            </a:lvl1pPr>
          </a:lstStyle>
          <a:p>
            <a:endParaRPr lang="de-CH" sz="1000"/>
          </a:p>
        </p:txBody>
      </p:sp>
      <p:sp>
        <p:nvSpPr>
          <p:cNvPr id="5" name="Foliennummernplatzhalter 4"/>
          <p:cNvSpPr>
            <a:spLocks noGrp="1"/>
          </p:cNvSpPr>
          <p:nvPr>
            <p:ph type="sldNum" sz="quarter" idx="3"/>
          </p:nvPr>
        </p:nvSpPr>
        <p:spPr>
          <a:xfrm>
            <a:off x="5137720" y="8489145"/>
            <a:ext cx="1243608" cy="331329"/>
          </a:xfrm>
          <a:prstGeom prst="rect">
            <a:avLst/>
          </a:prstGeom>
        </p:spPr>
        <p:txBody>
          <a:bodyPr vert="horz" lIns="91440" tIns="45720" rIns="91440" bIns="45720" rtlCol="0" anchor="b"/>
          <a:lstStyle>
            <a:lvl1pPr algn="r">
              <a:defRPr sz="1200"/>
            </a:lvl1pPr>
          </a:lstStyle>
          <a:p>
            <a:fld id="{2CEDAA2C-602C-494B-9BFF-F0D7FF14E319}" type="slidenum">
              <a:rPr lang="de-CH" sz="1000" smtClean="0"/>
              <a:t>‹N°›</a:t>
            </a:fld>
            <a:endParaRPr lang="de-CH" sz="100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20688" y="229394"/>
            <a:ext cx="4032448" cy="310158"/>
          </a:xfrm>
          <a:prstGeom prst="rect">
            <a:avLst/>
          </a:prstGeom>
        </p:spPr>
        <p:txBody>
          <a:bodyPr vert="horz" lIns="91440" tIns="45720" rIns="91440" bIns="45720" rtlCol="0"/>
          <a:lstStyle>
            <a:lvl1pPr algn="l">
              <a:defRPr sz="1000"/>
            </a:lvl1pPr>
          </a:lstStyle>
          <a:p>
            <a:endParaRPr lang="de-CH"/>
          </a:p>
        </p:txBody>
      </p:sp>
      <p:sp>
        <p:nvSpPr>
          <p:cNvPr id="3" name="Datumsplatzhalter 2"/>
          <p:cNvSpPr>
            <a:spLocks noGrp="1"/>
          </p:cNvSpPr>
          <p:nvPr>
            <p:ph type="dt" idx="1"/>
          </p:nvPr>
        </p:nvSpPr>
        <p:spPr>
          <a:xfrm>
            <a:off x="4869160" y="229394"/>
            <a:ext cx="1368152" cy="310158"/>
          </a:xfrm>
          <a:prstGeom prst="rect">
            <a:avLst/>
          </a:prstGeom>
        </p:spPr>
        <p:txBody>
          <a:bodyPr vert="horz" lIns="91440" tIns="45720" rIns="91440" bIns="45720" rtlCol="0"/>
          <a:lstStyle>
            <a:lvl1pPr algn="r">
              <a:defRPr sz="1000"/>
            </a:lvl1pPr>
          </a:lstStyle>
          <a:p>
            <a:fld id="{67103740-C717-4353-A962-7DFFEF2467DB}" type="datetimeFigureOut">
              <a:rPr lang="de-CH" smtClean="0"/>
              <a:pPr/>
              <a:t>15.11.2022</a:t>
            </a:fld>
            <a:endParaRPr lang="de-CH"/>
          </a:p>
        </p:txBody>
      </p:sp>
      <p:sp>
        <p:nvSpPr>
          <p:cNvPr id="4" name="Folienbildplatzhalter 3"/>
          <p:cNvSpPr>
            <a:spLocks noGrp="1" noRot="1" noChangeAspect="1"/>
          </p:cNvSpPr>
          <p:nvPr>
            <p:ph type="sldImg" idx="2"/>
          </p:nvPr>
        </p:nvSpPr>
        <p:spPr>
          <a:xfrm>
            <a:off x="-222250" y="628650"/>
            <a:ext cx="7265988" cy="4087813"/>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885878"/>
            <a:ext cx="5449821" cy="3502546"/>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620688" y="8460433"/>
            <a:ext cx="4032448" cy="342950"/>
          </a:xfrm>
          <a:prstGeom prst="rect">
            <a:avLst/>
          </a:prstGeom>
        </p:spPr>
        <p:txBody>
          <a:bodyPr vert="horz" lIns="91440" tIns="45720" rIns="91440" bIns="45720" rtlCol="0" anchor="b"/>
          <a:lstStyle>
            <a:lvl1pPr algn="l">
              <a:defRPr sz="1000"/>
            </a:lvl1pPr>
          </a:lstStyle>
          <a:p>
            <a:endParaRPr lang="de-CH"/>
          </a:p>
        </p:txBody>
      </p:sp>
      <p:sp>
        <p:nvSpPr>
          <p:cNvPr id="7" name="Foliennummernplatzhalter 6"/>
          <p:cNvSpPr>
            <a:spLocks noGrp="1"/>
          </p:cNvSpPr>
          <p:nvPr>
            <p:ph type="sldNum" sz="quarter" idx="5"/>
          </p:nvPr>
        </p:nvSpPr>
        <p:spPr>
          <a:xfrm>
            <a:off x="4869160" y="8460432"/>
            <a:ext cx="1368152" cy="342951"/>
          </a:xfrm>
          <a:prstGeom prst="rect">
            <a:avLst/>
          </a:prstGeom>
        </p:spPr>
        <p:txBody>
          <a:bodyPr vert="horz" lIns="91440" tIns="45720" rIns="91440" bIns="45720" rtlCol="0" anchor="b"/>
          <a:lstStyle>
            <a:lvl1pPr algn="r">
              <a:defRPr sz="1000"/>
            </a:lvl1pPr>
          </a:lstStyle>
          <a:p>
            <a:fld id="{3A493298-6094-4361-B311-891E531296F6}" type="slidenum">
              <a:rPr lang="de-CH" smtClean="0"/>
              <a:pPr/>
              <a:t>‹N°›</a:t>
            </a:fld>
            <a:endParaRPr lang="de-CH"/>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A493298-6094-4361-B311-891E531296F6}" type="slidenum">
              <a:rPr lang="de-CH" smtClean="0"/>
              <a:pPr/>
              <a:t>1</a:t>
            </a:fld>
            <a:endParaRPr lang="de-CH"/>
          </a:p>
        </p:txBody>
      </p:sp>
    </p:spTree>
    <p:extLst>
      <p:ext uri="{BB962C8B-B14F-4D97-AF65-F5344CB8AC3E}">
        <p14:creationId xmlns:p14="http://schemas.microsoft.com/office/powerpoint/2010/main" val="3637706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11</a:t>
            </a:fld>
            <a:endParaRPr lang="de-CH"/>
          </a:p>
        </p:txBody>
      </p:sp>
    </p:spTree>
    <p:extLst>
      <p:ext uri="{BB962C8B-B14F-4D97-AF65-F5344CB8AC3E}">
        <p14:creationId xmlns:p14="http://schemas.microsoft.com/office/powerpoint/2010/main" val="2566731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fr-FR" dirty="0" smtClean="0">
                <a:latin typeface="Calibri" panose="020F0502020204030204" pitchFamily="34" charset="0"/>
                <a:cs typeface="Calibri" panose="020F0502020204030204" pitchFamily="34" charset="0"/>
              </a:rPr>
              <a:t>Évité aujourd'hui par </a:t>
            </a:r>
            <a:r>
              <a:rPr lang="fr-FR" dirty="0" err="1" smtClean="0">
                <a:latin typeface="Calibri" panose="020F0502020204030204" pitchFamily="34" charset="0"/>
                <a:cs typeface="Calibri" panose="020F0502020204030204" pitchFamily="34" charset="0"/>
              </a:rPr>
              <a:t>reCIRCLE</a:t>
            </a:r>
            <a:r>
              <a:rPr lang="fr-FR" dirty="0" smtClean="0">
                <a:latin typeface="Calibri" panose="020F0502020204030204" pitchFamily="34" charset="0"/>
                <a:cs typeface="Calibri" panose="020F0502020204030204" pitchFamily="34" charset="0"/>
              </a:rPr>
              <a:t> :</a:t>
            </a:r>
          </a:p>
          <a:p>
            <a:pPr lvl="1"/>
            <a:r>
              <a:rPr lang="fr-FR" dirty="0" smtClean="0">
                <a:latin typeface="Calibri" panose="020F0502020204030204" pitchFamily="34" charset="0"/>
                <a:cs typeface="Calibri" panose="020F0502020204030204" pitchFamily="34" charset="0"/>
              </a:rPr>
              <a:t>50 000 emballages jetables</a:t>
            </a:r>
          </a:p>
          <a:p>
            <a:pPr lvl="1"/>
            <a:r>
              <a:rPr lang="fr-FR" dirty="0" smtClean="0">
                <a:latin typeface="Calibri" panose="020F0502020204030204" pitchFamily="34" charset="0"/>
                <a:cs typeface="Calibri" panose="020F0502020204030204" pitchFamily="34" charset="0"/>
              </a:rPr>
              <a:t>1 000 sacs poubelles</a:t>
            </a:r>
          </a:p>
          <a:p>
            <a:pPr lvl="1"/>
            <a:r>
              <a:rPr lang="fr-FR" dirty="0" smtClean="0">
                <a:latin typeface="Calibri" panose="020F0502020204030204" pitchFamily="34" charset="0"/>
                <a:cs typeface="Calibri" panose="020F0502020204030204" pitchFamily="34" charset="0"/>
              </a:rPr>
              <a:t>9 tonnes de CO2 = 5 000 cheeseburgers CO2e</a:t>
            </a:r>
          </a:p>
          <a:p>
            <a:pPr lvl="1"/>
            <a:r>
              <a:rPr lang="fr-FR" dirty="0" smtClean="0">
                <a:latin typeface="Calibri" panose="020F0502020204030204" pitchFamily="34" charset="0"/>
                <a:cs typeface="Calibri" panose="020F0502020204030204" pitchFamily="34" charset="0"/>
              </a:rPr>
              <a:t>Basé sur le nombre d'entreprises partenaires : 1 400</a:t>
            </a:r>
          </a:p>
          <a:p>
            <a:pPr lvl="1"/>
            <a:r>
              <a:rPr lang="fr-FR" dirty="0" smtClean="0">
                <a:latin typeface="Calibri" panose="020F0502020204030204" pitchFamily="34" charset="0"/>
                <a:cs typeface="Calibri" panose="020F0502020204030204" pitchFamily="34" charset="0"/>
              </a:rPr>
              <a:t>Basé sur le nombre de BOX en circulation : 250 000 pièces</a:t>
            </a:r>
          </a:p>
          <a:p>
            <a:pPr lvl="1"/>
            <a:r>
              <a:rPr lang="fr-FR" dirty="0" smtClean="0">
                <a:latin typeface="Calibri" panose="020F0502020204030204" pitchFamily="34" charset="0"/>
                <a:cs typeface="Calibri" panose="020F0502020204030204" pitchFamily="34" charset="0"/>
              </a:rPr>
              <a:t>CO2 = économie de 19,9 kg de sucre de canne Co2 à reconditionner y compris le nettoyage</a:t>
            </a:r>
          </a:p>
          <a:p>
            <a:pPr lvl="1"/>
            <a:r>
              <a:rPr lang="fr-FR" dirty="0" smtClean="0">
                <a:latin typeface="Calibri" panose="020F0502020204030204" pitchFamily="34" charset="0"/>
                <a:cs typeface="Calibri" panose="020F0502020204030204" pitchFamily="34" charset="0"/>
              </a:rPr>
              <a:t>Cela signifie qu'environ 100 kg de pommes de terre peuvent être produits ou 40 iPhones peuvent être recyclés</a:t>
            </a:r>
            <a:endParaRPr lang="de-CH"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12</a:t>
            </a:fld>
            <a:endParaRPr lang="de-CH"/>
          </a:p>
        </p:txBody>
      </p:sp>
    </p:spTree>
    <p:extLst>
      <p:ext uri="{BB962C8B-B14F-4D97-AF65-F5344CB8AC3E}">
        <p14:creationId xmlns:p14="http://schemas.microsoft.com/office/powerpoint/2010/main" val="69083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13</a:t>
            </a:fld>
            <a:endParaRPr lang="de-CH"/>
          </a:p>
        </p:txBody>
      </p:sp>
    </p:spTree>
    <p:extLst>
      <p:ext uri="{BB962C8B-B14F-4D97-AF65-F5344CB8AC3E}">
        <p14:creationId xmlns:p14="http://schemas.microsoft.com/office/powerpoint/2010/main" val="131078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panose="020F0502020204030204" pitchFamily="34" charset="0"/>
                <a:cs typeface="Calibri" panose="020F0502020204030204" pitchFamily="34" charset="0"/>
              </a:rPr>
              <a:t>Notre performance sur le marché n'est pas seulement le produit. C'est l'ensemble du service, de l'échange et du modèle commercial équitable.</a:t>
            </a:r>
            <a:endParaRPr lang="de-CH"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14</a:t>
            </a:fld>
            <a:endParaRPr lang="de-CH"/>
          </a:p>
        </p:txBody>
      </p:sp>
    </p:spTree>
    <p:extLst>
      <p:ext uri="{BB962C8B-B14F-4D97-AF65-F5344CB8AC3E}">
        <p14:creationId xmlns:p14="http://schemas.microsoft.com/office/powerpoint/2010/main" val="2260425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panose="020F0502020204030204" pitchFamily="34" charset="0"/>
                <a:cs typeface="Calibri" panose="020F0502020204030204" pitchFamily="34" charset="0"/>
              </a:rPr>
              <a:t>Une image en dit plus que des mots : le réseau </a:t>
            </a:r>
            <a:r>
              <a:rPr lang="fr-FR" dirty="0" err="1" smtClean="0">
                <a:latin typeface="Calibri" panose="020F0502020204030204" pitchFamily="34" charset="0"/>
                <a:cs typeface="Calibri" panose="020F0502020204030204" pitchFamily="34" charset="0"/>
              </a:rPr>
              <a:t>reCIRCLE</a:t>
            </a:r>
            <a:r>
              <a:rPr lang="fr-FR" dirty="0" smtClean="0">
                <a:latin typeface="Calibri" panose="020F0502020204030204" pitchFamily="34" charset="0"/>
                <a:cs typeface="Calibri" panose="020F0502020204030204" pitchFamily="34" charset="0"/>
              </a:rPr>
              <a:t> aujourd'hui. On peut encore décupler ! Avec un système </a:t>
            </a:r>
            <a:r>
              <a:rPr lang="fr-FR" dirty="0" err="1" smtClean="0">
                <a:latin typeface="Calibri" panose="020F0502020204030204" pitchFamily="34" charset="0"/>
                <a:cs typeface="Calibri" panose="020F0502020204030204" pitchFamily="34" charset="0"/>
              </a:rPr>
              <a:t>reUSE</a:t>
            </a:r>
            <a:r>
              <a:rPr lang="fr-FR" dirty="0" smtClean="0">
                <a:latin typeface="Calibri" panose="020F0502020204030204" pitchFamily="34" charset="0"/>
                <a:cs typeface="Calibri" panose="020F0502020204030204" pitchFamily="34" charset="0"/>
              </a:rPr>
              <a:t>, le réseau visible est la clé du succès. Parce qu'on ne peut pas gagner à travers les produits, le partenariat avec les points de vente doit être rendu visible, numériquement et dans le monde réel. C'est difficile au début, car seuls les plus courageux osent faire quelque chose de nouveau. Plus tard, ce sera plus facile, puis il sera également plus facile d'utiliser les produits naturellement</a:t>
            </a:r>
            <a:endParaRPr lang="de-CH"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16</a:t>
            </a:fld>
            <a:endParaRPr lang="de-CH"/>
          </a:p>
        </p:txBody>
      </p:sp>
    </p:spTree>
    <p:extLst>
      <p:ext uri="{BB962C8B-B14F-4D97-AF65-F5344CB8AC3E}">
        <p14:creationId xmlns:p14="http://schemas.microsoft.com/office/powerpoint/2010/main" val="2438513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17</a:t>
            </a:fld>
            <a:endParaRPr lang="de-CH"/>
          </a:p>
        </p:txBody>
      </p:sp>
    </p:spTree>
    <p:extLst>
      <p:ext uri="{BB962C8B-B14F-4D97-AF65-F5344CB8AC3E}">
        <p14:creationId xmlns:p14="http://schemas.microsoft.com/office/powerpoint/2010/main" val="720767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18</a:t>
            </a:fld>
            <a:endParaRPr lang="de-CH"/>
          </a:p>
        </p:txBody>
      </p:sp>
    </p:spTree>
    <p:extLst>
      <p:ext uri="{BB962C8B-B14F-4D97-AF65-F5344CB8AC3E}">
        <p14:creationId xmlns:p14="http://schemas.microsoft.com/office/powerpoint/2010/main" val="48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19</a:t>
            </a:fld>
            <a:endParaRPr lang="de-CH"/>
          </a:p>
        </p:txBody>
      </p:sp>
    </p:spTree>
    <p:extLst>
      <p:ext uri="{BB962C8B-B14F-4D97-AF65-F5344CB8AC3E}">
        <p14:creationId xmlns:p14="http://schemas.microsoft.com/office/powerpoint/2010/main" val="320448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Achetez jusqu'à 40 produits </a:t>
            </a:r>
            <a:r>
              <a:rPr lang="fr-FR" sz="1200" dirty="0" err="1" smtClean="0"/>
              <a:t>reCIRCLE</a:t>
            </a:r>
            <a:r>
              <a:rPr lang="fr-FR" sz="1200" dirty="0" smtClean="0"/>
              <a:t> gratuitement</a:t>
            </a:r>
            <a:endParaRPr lang="de-CH" sz="1200"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21</a:t>
            </a:fld>
            <a:endParaRPr lang="de-CH"/>
          </a:p>
        </p:txBody>
      </p:sp>
    </p:spTree>
    <p:extLst>
      <p:ext uri="{BB962C8B-B14F-4D97-AF65-F5344CB8AC3E}">
        <p14:creationId xmlns:p14="http://schemas.microsoft.com/office/powerpoint/2010/main" val="2843185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 y="628650"/>
            <a:ext cx="7265988" cy="4087813"/>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3A493298-6094-4361-B311-891E531296F6}" type="slidenum">
              <a:rPr lang="de-CH" smtClean="0"/>
              <a:pPr/>
              <a:t>22</a:t>
            </a:fld>
            <a:endParaRPr lang="de-CH"/>
          </a:p>
        </p:txBody>
      </p:sp>
    </p:spTree>
    <p:extLst>
      <p:ext uri="{BB962C8B-B14F-4D97-AF65-F5344CB8AC3E}">
        <p14:creationId xmlns:p14="http://schemas.microsoft.com/office/powerpoint/2010/main" val="388224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fr-FR" dirty="0" smtClean="0"/>
              <a:t>Cela est lié à la grande mobilité des personnes, ainsi qu'à la rapidité et à la flexibilité. Être constamment en déplacement signifie aussi que l'on mange plus souvent au restaurant, mais pas forcément dans les restaurants classiques.</a:t>
            </a:r>
          </a:p>
          <a:p>
            <a:r>
              <a:rPr lang="fr-FR" dirty="0" smtClean="0"/>
              <a:t>La nourriture à emporter s'est améliorée, ce n'est plus seulement de la malbouffe.</a:t>
            </a:r>
            <a:endParaRPr lang="de-CH"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2</a:t>
            </a:fld>
            <a:endParaRPr lang="de-CH" dirty="0"/>
          </a:p>
        </p:txBody>
      </p:sp>
    </p:spTree>
    <p:extLst>
      <p:ext uri="{BB962C8B-B14F-4D97-AF65-F5344CB8AC3E}">
        <p14:creationId xmlns:p14="http://schemas.microsoft.com/office/powerpoint/2010/main" val="9004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Que réalise l'économie circulaire en plus d'un super bilan écologique ? Peut également être utilisé pour flirter.</a:t>
            </a:r>
            <a:endParaRPr lang="de-CH" baseline="0"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27</a:t>
            </a:fld>
            <a:endParaRPr lang="de-CH"/>
          </a:p>
        </p:txBody>
      </p:sp>
    </p:spTree>
    <p:extLst>
      <p:ext uri="{BB962C8B-B14F-4D97-AF65-F5344CB8AC3E}">
        <p14:creationId xmlns:p14="http://schemas.microsoft.com/office/powerpoint/2010/main" val="2266529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Nils : Enfin, nous aimerions partager avec vous un dicton qui nous correspond bien.</a:t>
            </a:r>
            <a:endParaRPr lang="de-DE"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28</a:t>
            </a:fld>
            <a:endParaRPr lang="de-CH"/>
          </a:p>
        </p:txBody>
      </p:sp>
    </p:spTree>
    <p:extLst>
      <p:ext uri="{BB962C8B-B14F-4D97-AF65-F5344CB8AC3E}">
        <p14:creationId xmlns:p14="http://schemas.microsoft.com/office/powerpoint/2010/main" val="2205797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panose="020F0502020204030204" pitchFamily="34" charset="0"/>
                <a:ea typeface="Calibri" panose="020F0502020204030204" pitchFamily="34" charset="0"/>
                <a:cs typeface="Times New Roman" panose="02020603050405020304" pitchFamily="18" charset="0"/>
              </a:rPr>
              <a:t>Si vous décomposez le coût de </a:t>
            </a:r>
            <a:r>
              <a:rPr lang="fr-FR" dirty="0" err="1" smtClean="0">
                <a:latin typeface="Calibri" panose="020F0502020204030204" pitchFamily="34" charset="0"/>
                <a:ea typeface="Calibri" panose="020F0502020204030204" pitchFamily="34" charset="0"/>
                <a:cs typeface="Times New Roman" panose="02020603050405020304" pitchFamily="18" charset="0"/>
              </a:rPr>
              <a:t>reCIRCLE</a:t>
            </a:r>
            <a:r>
              <a:rPr lang="fr-FR" dirty="0" smtClean="0">
                <a:latin typeface="Calibri" panose="020F0502020204030204" pitchFamily="34" charset="0"/>
                <a:ea typeface="Calibri" panose="020F0502020204030204" pitchFamily="34" charset="0"/>
                <a:cs typeface="Times New Roman" panose="02020603050405020304" pitchFamily="18" charset="0"/>
              </a:rPr>
              <a:t> en coût par utilisation : 6 cts/20/j ou 5 cts/50/j</a:t>
            </a:r>
            <a:endParaRPr lang="de-CH"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30</a:t>
            </a:fld>
            <a:endParaRPr lang="de-CH"/>
          </a:p>
        </p:txBody>
      </p:sp>
    </p:spTree>
    <p:extLst>
      <p:ext uri="{BB962C8B-B14F-4D97-AF65-F5344CB8AC3E}">
        <p14:creationId xmlns:p14="http://schemas.microsoft.com/office/powerpoint/2010/main" val="3049633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panose="020F0502020204030204" pitchFamily="34" charset="0"/>
                <a:ea typeface="Calibri" panose="020F0502020204030204" pitchFamily="34" charset="0"/>
                <a:cs typeface="Times New Roman" panose="02020603050405020304" pitchFamily="18" charset="0"/>
              </a:rPr>
              <a:t>Si vous décomposez le coût de </a:t>
            </a:r>
            <a:r>
              <a:rPr lang="fr-FR" dirty="0" err="1" smtClean="0">
                <a:latin typeface="Calibri" panose="020F0502020204030204" pitchFamily="34" charset="0"/>
                <a:ea typeface="Calibri" panose="020F0502020204030204" pitchFamily="34" charset="0"/>
                <a:cs typeface="Times New Roman" panose="02020603050405020304" pitchFamily="18" charset="0"/>
              </a:rPr>
              <a:t>reCIRCLE</a:t>
            </a:r>
            <a:r>
              <a:rPr lang="fr-FR" dirty="0" smtClean="0">
                <a:latin typeface="Calibri" panose="020F0502020204030204" pitchFamily="34" charset="0"/>
                <a:ea typeface="Calibri" panose="020F0502020204030204" pitchFamily="34" charset="0"/>
                <a:cs typeface="Times New Roman" panose="02020603050405020304" pitchFamily="18" charset="0"/>
              </a:rPr>
              <a:t> en coût par utilisation : 6 cts/20/j ou 5 cts/50/j</a:t>
            </a:r>
            <a:endParaRPr lang="de-CH"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31</a:t>
            </a:fld>
            <a:endParaRPr lang="de-CH" dirty="0"/>
          </a:p>
        </p:txBody>
      </p:sp>
    </p:spTree>
    <p:extLst>
      <p:ext uri="{BB962C8B-B14F-4D97-AF65-F5344CB8AC3E}">
        <p14:creationId xmlns:p14="http://schemas.microsoft.com/office/powerpoint/2010/main" val="418353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Nous croyons que l'emballage appartient à un cycle de ressources :</a:t>
            </a:r>
            <a:endParaRPr lang="de-DE"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34</a:t>
            </a:fld>
            <a:endParaRPr lang="de-CH" dirty="0"/>
          </a:p>
        </p:txBody>
      </p:sp>
    </p:spTree>
    <p:extLst>
      <p:ext uri="{BB962C8B-B14F-4D97-AF65-F5344CB8AC3E}">
        <p14:creationId xmlns:p14="http://schemas.microsoft.com/office/powerpoint/2010/main" val="3224511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a:p>
            <a:r>
              <a:rPr lang="de-CH" dirty="0"/>
              <a:t>https://plasticseurope.org/de/wp-content/uploads/sites/3/2021/11/Plastics_the_facts-WEB-2020_versionJun21_final-1.pdf</a:t>
            </a:r>
          </a:p>
        </p:txBody>
      </p:sp>
      <p:sp>
        <p:nvSpPr>
          <p:cNvPr id="4" name="Foliennummernplatzhalter 3"/>
          <p:cNvSpPr>
            <a:spLocks noGrp="1"/>
          </p:cNvSpPr>
          <p:nvPr>
            <p:ph type="sldNum" sz="quarter" idx="5"/>
          </p:nvPr>
        </p:nvSpPr>
        <p:spPr/>
        <p:txBody>
          <a:bodyPr/>
          <a:lstStyle/>
          <a:p>
            <a:fld id="{3A493298-6094-4361-B311-891E531296F6}" type="slidenum">
              <a:rPr lang="de-CH" smtClean="0"/>
              <a:pPr/>
              <a:t>35</a:t>
            </a:fld>
            <a:endParaRPr lang="de-CH"/>
          </a:p>
        </p:txBody>
      </p:sp>
    </p:spTree>
    <p:extLst>
      <p:ext uri="{BB962C8B-B14F-4D97-AF65-F5344CB8AC3E}">
        <p14:creationId xmlns:p14="http://schemas.microsoft.com/office/powerpoint/2010/main" val="291280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fr-FR" sz="1200" dirty="0" smtClean="0">
                <a:latin typeface="Calibri" panose="020F0502020204030204" pitchFamily="34" charset="0"/>
                <a:cs typeface="Calibri" panose="020F0502020204030204" pitchFamily="34" charset="0"/>
              </a:rPr>
              <a:t>Nous croyons que l'emballage appartient à un cycle de ressources :</a:t>
            </a:r>
          </a:p>
          <a:p>
            <a:endParaRPr lang="fr-FR" sz="1200" dirty="0" smtClean="0">
              <a:latin typeface="Calibri" panose="020F0502020204030204" pitchFamily="34" charset="0"/>
              <a:cs typeface="Calibri" panose="020F0502020204030204" pitchFamily="34" charset="0"/>
            </a:endParaRPr>
          </a:p>
          <a:p>
            <a:r>
              <a:rPr lang="fr-FR" sz="1200" dirty="0" smtClean="0">
                <a:latin typeface="Calibri" panose="020F0502020204030204" pitchFamily="34" charset="0"/>
                <a:cs typeface="Calibri" panose="020F0502020204030204" pitchFamily="34" charset="0"/>
              </a:rPr>
              <a:t>Plastique mal géré : plastique qui est jeté ou mal éliminé.</a:t>
            </a:r>
          </a:p>
          <a:p>
            <a:endParaRPr lang="fr-FR" sz="1200" dirty="0" smtClean="0">
              <a:latin typeface="Calibri" panose="020F0502020204030204" pitchFamily="34" charset="0"/>
              <a:cs typeface="Calibri" panose="020F0502020204030204" pitchFamily="34" charset="0"/>
            </a:endParaRPr>
          </a:p>
          <a:p>
            <a:r>
              <a:rPr lang="fr-FR" sz="1200" dirty="0" smtClean="0">
                <a:latin typeface="Calibri" panose="020F0502020204030204" pitchFamily="34" charset="0"/>
                <a:cs typeface="Calibri" panose="020F0502020204030204" pitchFamily="34" charset="0"/>
              </a:rPr>
              <a:t>Nous laissons les chiffres parler :</a:t>
            </a:r>
          </a:p>
          <a:p>
            <a:endParaRPr lang="fr-FR" sz="1200" dirty="0" smtClean="0">
              <a:latin typeface="Calibri" panose="020F0502020204030204" pitchFamily="34" charset="0"/>
              <a:cs typeface="Calibri" panose="020F0502020204030204" pitchFamily="34" charset="0"/>
            </a:endParaRPr>
          </a:p>
          <a:p>
            <a:r>
              <a:rPr lang="fr-FR" sz="1200" dirty="0" smtClean="0">
                <a:latin typeface="Calibri" panose="020F0502020204030204" pitchFamily="34" charset="0"/>
                <a:cs typeface="Calibri" panose="020F0502020204030204" pitchFamily="34" charset="0"/>
              </a:rPr>
              <a:t>18 milliards de colis à emporter en Europe (9). Coupes alignées : 36 fois autour du monde</a:t>
            </a:r>
          </a:p>
          <a:p>
            <a:r>
              <a:rPr lang="fr-FR" sz="1200" dirty="0" smtClean="0">
                <a:latin typeface="Calibri" panose="020F0502020204030204" pitchFamily="34" charset="0"/>
                <a:cs typeface="Calibri" panose="020F0502020204030204" pitchFamily="34" charset="0"/>
              </a:rPr>
              <a:t>16 milliards de tasses de café en Europe (5)  35,97 fois dans le monde</a:t>
            </a:r>
          </a:p>
          <a:p>
            <a:endParaRPr lang="fr-FR" sz="1200" dirty="0" smtClean="0">
              <a:latin typeface="Calibri" panose="020F0502020204030204" pitchFamily="34" charset="0"/>
              <a:cs typeface="Calibri" panose="020F0502020204030204" pitchFamily="34" charset="0"/>
            </a:endParaRPr>
          </a:p>
          <a:p>
            <a:endParaRPr lang="fr-FR" sz="1200" dirty="0" smtClean="0">
              <a:latin typeface="Calibri" panose="020F0502020204030204" pitchFamily="34" charset="0"/>
              <a:cs typeface="Calibri" panose="020F0502020204030204" pitchFamily="34" charset="0"/>
            </a:endParaRPr>
          </a:p>
          <a:p>
            <a:r>
              <a:rPr lang="fr-FR" sz="1200" dirty="0" smtClean="0">
                <a:latin typeface="Calibri" panose="020F0502020204030204" pitchFamily="34" charset="0"/>
                <a:cs typeface="Calibri" panose="020F0502020204030204" pitchFamily="34" charset="0"/>
              </a:rPr>
              <a:t>Circonférence de la terre : 40 030 km Source : https://de.wikipedia.org/wiki/Erdradius</a:t>
            </a:r>
          </a:p>
          <a:p>
            <a:r>
              <a:rPr lang="fr-FR" sz="1200" dirty="0" smtClean="0">
                <a:latin typeface="Calibri" panose="020F0502020204030204" pitchFamily="34" charset="0"/>
                <a:cs typeface="Calibri" panose="020F0502020204030204" pitchFamily="34" charset="0"/>
              </a:rPr>
              <a:t>Hauteur tasse à café environ 9 cm</a:t>
            </a:r>
          </a:p>
          <a:p>
            <a:r>
              <a:rPr lang="fr-FR" sz="1200" dirty="0" smtClean="0">
                <a:latin typeface="Calibri" panose="020F0502020204030204" pitchFamily="34" charset="0"/>
                <a:cs typeface="Calibri" panose="020F0502020204030204" pitchFamily="34" charset="0"/>
              </a:rPr>
              <a:t>Hauteur de l'emballage TA environ : 8 cm</a:t>
            </a:r>
            <a:endParaRPr lang="de-CH" sz="1200"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3A493298-6094-4361-B311-891E531296F6}" type="slidenum">
              <a:rPr lang="de-CH" smtClean="0"/>
              <a:pPr/>
              <a:t>3</a:t>
            </a:fld>
            <a:endParaRPr lang="de-CH"/>
          </a:p>
        </p:txBody>
      </p:sp>
    </p:spTree>
    <p:extLst>
      <p:ext uri="{BB962C8B-B14F-4D97-AF65-F5344CB8AC3E}">
        <p14:creationId xmlns:p14="http://schemas.microsoft.com/office/powerpoint/2010/main" val="71312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fr-FR" dirty="0" smtClean="0"/>
              <a:t>Non seulement notre conscience change. Même législation UE "New Plastic </a:t>
            </a:r>
            <a:r>
              <a:rPr lang="fr-FR" dirty="0" err="1" smtClean="0"/>
              <a:t>Regulation</a:t>
            </a:r>
            <a:r>
              <a:rPr lang="fr-FR" dirty="0" smtClean="0"/>
              <a:t>". Plus tard plus.</a:t>
            </a:r>
          </a:p>
          <a:p>
            <a:endParaRPr lang="fr-FR" dirty="0" smtClean="0"/>
          </a:p>
          <a:p>
            <a:r>
              <a:rPr lang="fr-FR" dirty="0" smtClean="0"/>
              <a:t>La liste des articles interdits comprend des </a:t>
            </a:r>
            <a:r>
              <a:rPr lang="fr-FR" dirty="0" err="1" smtClean="0"/>
              <a:t>cotons-tiges</a:t>
            </a:r>
            <a:r>
              <a:rPr lang="fr-FR" dirty="0" smtClean="0"/>
              <a:t> en plastique, des couverts, des assiettes, des pailles, des agitateurs et des bâtons pour ballons - ainsi que des gobelets et des récipients pour aliments et boissons en polystyrène expansé et tous les produits en plastique </a:t>
            </a:r>
            <a:r>
              <a:rPr lang="fr-FR" dirty="0" err="1" smtClean="0"/>
              <a:t>oxo-dégradable</a:t>
            </a:r>
            <a:r>
              <a:rPr lang="fr-FR" dirty="0" smtClean="0"/>
              <a:t>. https://www.swissinfo.ch/eng/eu-ban-single-use-plastic-waste-switzerland/46749070</a:t>
            </a:r>
            <a:endParaRPr lang="de-CH" dirty="0"/>
          </a:p>
        </p:txBody>
      </p:sp>
      <p:sp>
        <p:nvSpPr>
          <p:cNvPr id="4" name="Foliennummernplatzhalter 3"/>
          <p:cNvSpPr>
            <a:spLocks noGrp="1"/>
          </p:cNvSpPr>
          <p:nvPr>
            <p:ph type="sldNum" sz="quarter" idx="5"/>
          </p:nvPr>
        </p:nvSpPr>
        <p:spPr/>
        <p:txBody>
          <a:bodyPr/>
          <a:lstStyle/>
          <a:p>
            <a:fld id="{3A493298-6094-4361-B311-891E531296F6}" type="slidenum">
              <a:rPr lang="de-CH" smtClean="0"/>
              <a:pPr/>
              <a:t>4</a:t>
            </a:fld>
            <a:endParaRPr lang="de-CH"/>
          </a:p>
        </p:txBody>
      </p:sp>
    </p:spTree>
    <p:extLst>
      <p:ext uri="{BB962C8B-B14F-4D97-AF65-F5344CB8AC3E}">
        <p14:creationId xmlns:p14="http://schemas.microsoft.com/office/powerpoint/2010/main" val="116188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A493298-6094-4361-B311-891E531296F6}" type="slidenum">
              <a:rPr lang="de-CH" smtClean="0"/>
              <a:pPr/>
              <a:t>6</a:t>
            </a:fld>
            <a:endParaRPr lang="de-CH"/>
          </a:p>
        </p:txBody>
      </p:sp>
    </p:spTree>
    <p:extLst>
      <p:ext uri="{BB962C8B-B14F-4D97-AF65-F5344CB8AC3E}">
        <p14:creationId xmlns:p14="http://schemas.microsoft.com/office/powerpoint/2010/main" val="403730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latin typeface="Calibri" panose="020F0502020204030204" pitchFamily="34" charset="0"/>
                <a:cs typeface="Calibri" panose="020F0502020204030204" pitchFamily="34" charset="0"/>
              </a:rPr>
              <a:t>Vision et mission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latin typeface="Calibri" panose="020F0502020204030204" pitchFamily="34" charset="0"/>
                <a:cs typeface="Calibri" panose="020F0502020204030204" pitchFamily="34" charset="0"/>
              </a:rPr>
              <a:t>Objectif de cette diapositive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latin typeface="Calibri" panose="020F0502020204030204" pitchFamily="34" charset="0"/>
                <a:cs typeface="Calibri" panose="020F0502020204030204" pitchFamily="34" charset="0"/>
              </a:rPr>
              <a:t>Montrez à votre public une vue d'ensemble : 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latin typeface="Calibri" panose="020F0502020204030204" pitchFamily="34" charset="0"/>
                <a:cs typeface="Calibri" panose="020F0502020204030204" pitchFamily="34" charset="0"/>
              </a:rPr>
              <a:t>Montrez à votre public comment nous voulons atteindre cette vision (mission)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noProof="0" dirty="0" smtClean="0">
                <a:latin typeface="Calibri" panose="020F0502020204030204" pitchFamily="34" charset="0"/>
                <a:cs typeface="Calibri" panose="020F0502020204030204" pitchFamily="34" charset="0"/>
              </a:rPr>
              <a:t>Utilisez la mission pour présenter notre solution (ce que nous faisons)</a:t>
            </a:r>
            <a:endParaRPr lang="en-US" sz="1200" baseline="0" noProof="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A493298-6094-4361-B311-891E531296F6}" type="slidenum">
              <a:rPr lang="de-CH" smtClean="0"/>
              <a:pPr/>
              <a:t>7</a:t>
            </a:fld>
            <a:endParaRPr lang="de-CH"/>
          </a:p>
        </p:txBody>
      </p:sp>
    </p:spTree>
    <p:extLst>
      <p:ext uri="{BB962C8B-B14F-4D97-AF65-F5344CB8AC3E}">
        <p14:creationId xmlns:p14="http://schemas.microsoft.com/office/powerpoint/2010/main" val="54950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 y="628650"/>
            <a:ext cx="7265988" cy="4087813"/>
          </a:xfrm>
        </p:spPr>
      </p:sp>
      <p:sp>
        <p:nvSpPr>
          <p:cNvPr id="3" name="Notizenplatzhalter 2"/>
          <p:cNvSpPr>
            <a:spLocks noGrp="1"/>
          </p:cNvSpPr>
          <p:nvPr>
            <p:ph type="body" idx="1"/>
          </p:nvPr>
        </p:nvSpPr>
        <p:spPr/>
        <p:txBody>
          <a:bodyPr/>
          <a:lstStyle/>
          <a:p>
            <a:r>
              <a:rPr lang="fr-FR" dirty="0" smtClean="0"/>
              <a:t>Donc ici vous voyez le résumé:</a:t>
            </a:r>
          </a:p>
          <a:p>
            <a:r>
              <a:rPr lang="fr-FR" dirty="0" smtClean="0"/>
              <a:t>- disponibilité à travers le réseau et donc plus de confort. D'ailleurs, c'est pourquoi nous avons choisi la couleur aubergine, c'est une couleur d'emballage unique, convenant à toutes les couleurs d'aliments et de personnes.</a:t>
            </a:r>
          </a:p>
          <a:p>
            <a:r>
              <a:rPr lang="fr-FR" dirty="0" smtClean="0"/>
              <a:t>-Haute qualité des produits et échange à vie. C'est aussi pourquoi le prix du dépôt est si élevé. Nous voulons que nos produits soient utilisés et non stockés dans votre placard de cuisine</a:t>
            </a:r>
          </a:p>
          <a:p>
            <a:r>
              <a:rPr lang="fr-FR" dirty="0" smtClean="0"/>
              <a:t>-vraiment écologique, grâce à la longue durée de vie et à notre politique de rachat. Nous les recyclons nous-mêmes. Afficher les granulés recyclés.</a:t>
            </a:r>
            <a:endParaRPr lang="de-CH" dirty="0"/>
          </a:p>
        </p:txBody>
      </p:sp>
      <p:sp>
        <p:nvSpPr>
          <p:cNvPr id="4" name="Foliennummernplatzhalter 3"/>
          <p:cNvSpPr>
            <a:spLocks noGrp="1"/>
          </p:cNvSpPr>
          <p:nvPr>
            <p:ph type="sldNum" sz="quarter" idx="10"/>
          </p:nvPr>
        </p:nvSpPr>
        <p:spPr/>
        <p:txBody>
          <a:bodyPr/>
          <a:lstStyle/>
          <a:p>
            <a:fld id="{3A493298-6094-4361-B311-891E531296F6}" type="slidenum">
              <a:rPr lang="de-CH" smtClean="0"/>
              <a:pPr/>
              <a:t>8</a:t>
            </a:fld>
            <a:endParaRPr lang="de-CH" dirty="0"/>
          </a:p>
        </p:txBody>
      </p:sp>
    </p:spTree>
    <p:extLst>
      <p:ext uri="{BB962C8B-B14F-4D97-AF65-F5344CB8AC3E}">
        <p14:creationId xmlns:p14="http://schemas.microsoft.com/office/powerpoint/2010/main" val="1740103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Dans un monde où le contrôle et la mesure sont très importants, beaucoup de gens aiment les systèmes numériques. Les avantages du système de dépôt sont certainement là aussi. Qui veut scanner ses emballages en permanence ?</a:t>
            </a:r>
            <a:endParaRPr lang="en-US" dirty="0"/>
          </a:p>
        </p:txBody>
      </p:sp>
      <p:sp>
        <p:nvSpPr>
          <p:cNvPr id="4" name="Slide Number Placeholder 3"/>
          <p:cNvSpPr>
            <a:spLocks noGrp="1"/>
          </p:cNvSpPr>
          <p:nvPr>
            <p:ph type="sldNum" sz="quarter" idx="5"/>
          </p:nvPr>
        </p:nvSpPr>
        <p:spPr/>
        <p:txBody>
          <a:bodyPr/>
          <a:lstStyle/>
          <a:p>
            <a:fld id="{3A493298-6094-4361-B311-891E531296F6}" type="slidenum">
              <a:rPr lang="de-CH" smtClean="0"/>
              <a:pPr/>
              <a:t>9</a:t>
            </a:fld>
            <a:endParaRPr lang="de-CH"/>
          </a:p>
        </p:txBody>
      </p:sp>
    </p:spTree>
    <p:extLst>
      <p:ext uri="{BB962C8B-B14F-4D97-AF65-F5344CB8AC3E}">
        <p14:creationId xmlns:p14="http://schemas.microsoft.com/office/powerpoint/2010/main" val="2175500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3A493298-6094-4361-B311-891E531296F6}" type="slidenum">
              <a:rPr lang="de-CH" smtClean="0"/>
              <a:pPr/>
              <a:t>10</a:t>
            </a:fld>
            <a:endParaRPr lang="de-CH"/>
          </a:p>
        </p:txBody>
      </p:sp>
    </p:spTree>
    <p:extLst>
      <p:ext uri="{BB962C8B-B14F-4D97-AF65-F5344CB8AC3E}">
        <p14:creationId xmlns:p14="http://schemas.microsoft.com/office/powerpoint/2010/main" val="2730162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ogo_Deckblatt">
    <p:bg>
      <p:bgPr>
        <a:solidFill>
          <a:srgbClr val="511A4B"/>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 xmlns:a16="http://schemas.microsoft.com/office/drawing/2014/main" id="{0D8C75D4-9D55-44FB-8BA9-D32129DCF6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2000" y="771750"/>
            <a:ext cx="3600000" cy="3600000"/>
          </a:xfrm>
          <a:prstGeom prst="rect">
            <a:avLst/>
          </a:prstGeom>
        </p:spPr>
      </p:pic>
      <p:sp>
        <p:nvSpPr>
          <p:cNvPr id="3" name="Foliennummernplatzhalter 5">
            <a:extLst>
              <a:ext uri="{FF2B5EF4-FFF2-40B4-BE49-F238E27FC236}">
                <a16:creationId xmlns="" xmlns:a16="http://schemas.microsoft.com/office/drawing/2014/main" id="{F4AC19E5-47AF-40B1-8B31-DD546846B632}"/>
              </a:ext>
            </a:extLst>
          </p:cNvPr>
          <p:cNvSpPr>
            <a:spLocks noGrp="1"/>
          </p:cNvSpPr>
          <p:nvPr>
            <p:ph type="sldNum" sz="quarter" idx="12"/>
          </p:nvPr>
        </p:nvSpPr>
        <p:spPr>
          <a:xfrm>
            <a:off x="405803" y="4803998"/>
            <a:ext cx="355600" cy="335670"/>
          </a:xfrm>
          <a:prstGeom prst="rect">
            <a:avLst/>
          </a:prstGeom>
        </p:spPr>
        <p:txBody>
          <a:bodyPr/>
          <a:lstStyle>
            <a:lvl1pPr>
              <a:defRPr>
                <a:solidFill>
                  <a:schemeClr val="bg1"/>
                </a:solidFill>
              </a:defRPr>
            </a:lvl1pPr>
          </a:lstStyle>
          <a:p>
            <a:fld id="{442AD375-037F-43D0-B059-5172DA06796A}" type="slidenum">
              <a:rPr lang="de-CH" smtClean="0"/>
              <a:pPr/>
              <a:t>‹N°›</a:t>
            </a:fld>
            <a:endParaRPr lang="de-CH" dirty="0"/>
          </a:p>
        </p:txBody>
      </p:sp>
    </p:spTree>
    <p:extLst>
      <p:ext uri="{BB962C8B-B14F-4D97-AF65-F5344CB8AC3E}">
        <p14:creationId xmlns:p14="http://schemas.microsoft.com/office/powerpoint/2010/main" val="172525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13323" y="409836"/>
            <a:ext cx="8102724" cy="486054"/>
          </a:xfrm>
        </p:spPr>
        <p:txBody>
          <a:bodyPr/>
          <a:lstStyle>
            <a:lvl1pPr>
              <a:defRPr sz="2000">
                <a:solidFill>
                  <a:srgbClr val="511A4B"/>
                </a:solidFill>
              </a:defRPr>
            </a:lvl1pPr>
          </a:lstStyle>
          <a:p>
            <a:r>
              <a:rPr lang="de-DE" dirty="0"/>
              <a:t>Mastertitelformat bearbeiten</a:t>
            </a:r>
            <a:endParaRPr lang="de-CH" dirty="0"/>
          </a:p>
        </p:txBody>
      </p:sp>
      <p:sp>
        <p:nvSpPr>
          <p:cNvPr id="3" name="Inhaltsplatzhalter 2"/>
          <p:cNvSpPr>
            <a:spLocks noGrp="1"/>
          </p:cNvSpPr>
          <p:nvPr>
            <p:ph idx="1"/>
          </p:nvPr>
        </p:nvSpPr>
        <p:spPr>
          <a:xfrm>
            <a:off x="413323" y="987574"/>
            <a:ext cx="8102724" cy="3456384"/>
          </a:xfrm>
        </p:spPr>
        <p:txBody>
          <a:bodyPr/>
          <a:lstStyle>
            <a:lvl1pPr>
              <a:defRPr sz="1500">
                <a:solidFill>
                  <a:srgbClr val="511A4B"/>
                </a:solidFill>
              </a:defRPr>
            </a:lvl1pPr>
            <a:lvl2pPr>
              <a:defRPr sz="1500">
                <a:solidFill>
                  <a:srgbClr val="511A4B"/>
                </a:solidFill>
              </a:defRPr>
            </a:lvl2pPr>
            <a:lvl3pPr>
              <a:defRPr sz="1500">
                <a:solidFill>
                  <a:srgbClr val="511A4B"/>
                </a:solidFill>
              </a:defRPr>
            </a:lvl3pPr>
            <a:lvl4pPr>
              <a:defRPr sz="1500">
                <a:solidFill>
                  <a:srgbClr val="511A4B"/>
                </a:solidFill>
              </a:defRPr>
            </a:lvl4pPr>
            <a:lvl5pPr>
              <a:defRPr sz="1500">
                <a:solidFill>
                  <a:srgbClr val="511A4B"/>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oliennummernplatzhalter 5"/>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cxnSp>
        <p:nvCxnSpPr>
          <p:cNvPr id="10" name="Gerade Verbindung 9">
            <a:extLst>
              <a:ext uri="{FF2B5EF4-FFF2-40B4-BE49-F238E27FC236}">
                <a16:creationId xmlns="" xmlns:a16="http://schemas.microsoft.com/office/drawing/2014/main" id="{8E7D8E34-4763-DE46-91CA-D1A48F986978}"/>
              </a:ext>
            </a:extLst>
          </p:cNvPr>
          <p:cNvCxnSpPr>
            <a:cxnSpLocks/>
          </p:cNvCxnSpPr>
          <p:nvPr userDrawn="1"/>
        </p:nvCxnSpPr>
        <p:spPr>
          <a:xfrm>
            <a:off x="405803" y="865061"/>
            <a:ext cx="8738197" cy="0"/>
          </a:xfrm>
          <a:prstGeom prst="line">
            <a:avLst/>
          </a:prstGeom>
          <a:ln w="50800">
            <a:solidFill>
              <a:srgbClr val="EF776E"/>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 xmlns:a16="http://schemas.microsoft.com/office/drawing/2014/main" id="{495A3F8E-E121-4BB6-B116-9288781E8F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251413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und Stichpunkte">
    <p:spTree>
      <p:nvGrpSpPr>
        <p:cNvPr id="1" name=""/>
        <p:cNvGrpSpPr/>
        <p:nvPr/>
      </p:nvGrpSpPr>
      <p:grpSpPr>
        <a:xfrm>
          <a:off x="0" y="0"/>
          <a:ext cx="0" cy="0"/>
          <a:chOff x="0" y="0"/>
          <a:chExt cx="0" cy="0"/>
        </a:xfrm>
      </p:grpSpPr>
      <p:sp>
        <p:nvSpPr>
          <p:cNvPr id="2" name="Titel 1"/>
          <p:cNvSpPr>
            <a:spLocks noGrp="1"/>
          </p:cNvSpPr>
          <p:nvPr>
            <p:ph type="title"/>
          </p:nvPr>
        </p:nvSpPr>
        <p:spPr>
          <a:xfrm>
            <a:off x="413323" y="409836"/>
            <a:ext cx="8102724" cy="486054"/>
          </a:xfrm>
        </p:spPr>
        <p:txBody>
          <a:bodyPr/>
          <a:lstStyle>
            <a:lvl1pPr>
              <a:defRPr sz="2000">
                <a:solidFill>
                  <a:srgbClr val="511A4B"/>
                </a:solidFill>
              </a:defRPr>
            </a:lvl1pPr>
          </a:lstStyle>
          <a:p>
            <a:r>
              <a:rPr lang="de-DE" dirty="0"/>
              <a:t>Mastertitelformat bearbeiten</a:t>
            </a:r>
            <a:endParaRPr lang="de-CH" dirty="0"/>
          </a:p>
        </p:txBody>
      </p:sp>
      <p:sp>
        <p:nvSpPr>
          <p:cNvPr id="3" name="Inhaltsplatzhalter 2"/>
          <p:cNvSpPr>
            <a:spLocks noGrp="1"/>
          </p:cNvSpPr>
          <p:nvPr>
            <p:ph idx="1" hasCustomPrompt="1"/>
          </p:nvPr>
        </p:nvSpPr>
        <p:spPr>
          <a:xfrm>
            <a:off x="413323" y="987574"/>
            <a:ext cx="8102724" cy="3456384"/>
          </a:xfrm>
        </p:spPr>
        <p:txBody>
          <a:bodyPr/>
          <a:lstStyle>
            <a:lvl1pPr defTabSz="720000">
              <a:buClr>
                <a:schemeClr val="accent1"/>
              </a:buClr>
              <a:buSzPct val="120000"/>
              <a:buFont typeface="Arial" panose="020B0604020202020204" pitchFamily="34" charset="0"/>
              <a:buChar char="•"/>
              <a:defRPr>
                <a:solidFill>
                  <a:srgbClr val="511A4B"/>
                </a:solidFill>
              </a:defRPr>
            </a:lvl1pPr>
            <a:lvl2pPr>
              <a:buClr>
                <a:srgbClr val="EF776E"/>
              </a:buClr>
              <a:buSzPct val="120000"/>
              <a:defRPr sz="1500">
                <a:solidFill>
                  <a:srgbClr val="511A4B"/>
                </a:solidFill>
              </a:defRPr>
            </a:lvl2pPr>
            <a:lvl3pPr>
              <a:defRPr>
                <a:solidFill>
                  <a:srgbClr val="511A4B"/>
                </a:solidFill>
              </a:defRPr>
            </a:lvl3pPr>
            <a:lvl4pPr>
              <a:defRPr>
                <a:solidFill>
                  <a:srgbClr val="511A4B"/>
                </a:solidFill>
              </a:defRPr>
            </a:lvl4pPr>
            <a:lvl5pPr>
              <a:defRPr>
                <a:solidFill>
                  <a:srgbClr val="511A4B"/>
                </a:solidFill>
              </a:defRPr>
            </a:lvl5pPr>
          </a:lstStyle>
          <a:p>
            <a:pPr lvl="1"/>
            <a:r>
              <a:rPr lang="de-DE" dirty="0"/>
              <a:t>Aufzählung 1</a:t>
            </a:r>
          </a:p>
          <a:p>
            <a:pPr lvl="1"/>
            <a:r>
              <a:rPr lang="de-DE" dirty="0"/>
              <a:t>Aufzählung 2</a:t>
            </a:r>
          </a:p>
        </p:txBody>
      </p:sp>
      <p:sp>
        <p:nvSpPr>
          <p:cNvPr id="6" name="Foliennummernplatzhalter 5"/>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cxnSp>
        <p:nvCxnSpPr>
          <p:cNvPr id="10" name="Gerade Verbindung 9">
            <a:extLst>
              <a:ext uri="{FF2B5EF4-FFF2-40B4-BE49-F238E27FC236}">
                <a16:creationId xmlns="" xmlns:a16="http://schemas.microsoft.com/office/drawing/2014/main" id="{8E7D8E34-4763-DE46-91CA-D1A48F986978}"/>
              </a:ext>
            </a:extLst>
          </p:cNvPr>
          <p:cNvCxnSpPr>
            <a:cxnSpLocks/>
          </p:cNvCxnSpPr>
          <p:nvPr userDrawn="1"/>
        </p:nvCxnSpPr>
        <p:spPr>
          <a:xfrm>
            <a:off x="405803" y="865061"/>
            <a:ext cx="8738197" cy="0"/>
          </a:xfrm>
          <a:prstGeom prst="line">
            <a:avLst/>
          </a:prstGeom>
          <a:ln w="50800">
            <a:solidFill>
              <a:srgbClr val="EF776E"/>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 xmlns:a16="http://schemas.microsoft.com/office/drawing/2014/main" id="{31D04372-DFE0-4096-BCC7-034571F05D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1632014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Vollflächig_Bild_purpl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6512" y="-20538"/>
            <a:ext cx="9217024" cy="4820704"/>
          </a:xfrm>
        </p:spPr>
        <p:txBody>
          <a:bodyPr anchor="ctr" anchorCtr="0"/>
          <a:lstStyle>
            <a:lvl1pPr algn="ctr">
              <a:defRPr baseline="0"/>
            </a:lvl1pPr>
            <a:lvl2pPr algn="ctr">
              <a:defRPr/>
            </a:lvl2pPr>
            <a:lvl3pPr algn="ctr">
              <a:defRPr/>
            </a:lvl3pPr>
            <a:lvl4pPr algn="ctr">
              <a:defRPr/>
            </a:lvl4pPr>
            <a:lvl5pPr algn="ctr">
              <a:defRPr/>
            </a:lvl5pPr>
          </a:lstStyle>
          <a:p>
            <a:pPr lvl="0"/>
            <a:r>
              <a:rPr lang="de-DE" dirty="0"/>
              <a:t/>
            </a:r>
            <a:br>
              <a:rPr lang="de-DE" dirty="0"/>
            </a:br>
            <a:r>
              <a:rPr lang="de-DE" dirty="0"/>
              <a:t/>
            </a:r>
            <a:br>
              <a:rPr lang="de-DE" dirty="0"/>
            </a:br>
            <a:r>
              <a:rPr lang="de-DE" dirty="0"/>
              <a:t/>
            </a:r>
            <a:br>
              <a:rPr lang="de-DE" dirty="0"/>
            </a:br>
            <a:r>
              <a:rPr lang="de-DE" dirty="0"/>
              <a:t/>
            </a:r>
            <a:br>
              <a:rPr lang="de-DE" dirty="0"/>
            </a:br>
            <a:r>
              <a:rPr lang="de-DE" dirty="0"/>
              <a:t>Bild/Video oder Grafik vollflächig einfügen</a:t>
            </a:r>
            <a:endParaRPr lang="de-CH" dirty="0"/>
          </a:p>
        </p:txBody>
      </p:sp>
      <p:sp>
        <p:nvSpPr>
          <p:cNvPr id="9" name="Foliennummernplatzhalter 5">
            <a:extLst>
              <a:ext uri="{FF2B5EF4-FFF2-40B4-BE49-F238E27FC236}">
                <a16:creationId xmlns="" xmlns:a16="http://schemas.microsoft.com/office/drawing/2014/main" id="{DAAAC62A-18E9-8349-8DEE-24BC83CC220B}"/>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pic>
        <p:nvPicPr>
          <p:cNvPr id="6" name="Grafik 5">
            <a:extLst>
              <a:ext uri="{FF2B5EF4-FFF2-40B4-BE49-F238E27FC236}">
                <a16:creationId xmlns="" xmlns:a16="http://schemas.microsoft.com/office/drawing/2014/main" id="{4489A47D-29C0-44BF-8696-C7B52FA417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247801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ollflächig_Bild_white">
    <p:bg>
      <p:bgPr>
        <a:solidFill>
          <a:srgbClr val="511A4B"/>
        </a:solidFill>
        <a:effectLst/>
      </p:bgPr>
    </p:b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0" y="0"/>
            <a:ext cx="9144000" cy="4800166"/>
          </a:xfrm>
        </p:spPr>
        <p:txBody>
          <a:bodyPr anchor="ctr" anchorCtr="0"/>
          <a:lstStyle>
            <a:lvl1pPr algn="ctr">
              <a:defRPr baseline="0"/>
            </a:lvl1pPr>
            <a:lvl2pPr algn="ctr">
              <a:defRPr/>
            </a:lvl2pPr>
            <a:lvl3pPr algn="ctr">
              <a:defRPr/>
            </a:lvl3pPr>
            <a:lvl4pPr algn="ctr">
              <a:defRPr/>
            </a:lvl4pPr>
            <a:lvl5pPr algn="ctr">
              <a:defRPr/>
            </a:lvl5pPr>
          </a:lstStyle>
          <a:p>
            <a:pPr lvl="0"/>
            <a:r>
              <a:rPr lang="de-DE" dirty="0"/>
              <a:t/>
            </a:r>
            <a:br>
              <a:rPr lang="de-DE" dirty="0"/>
            </a:br>
            <a:r>
              <a:rPr lang="de-DE" dirty="0"/>
              <a:t/>
            </a:r>
            <a:br>
              <a:rPr lang="de-DE" dirty="0"/>
            </a:br>
            <a:r>
              <a:rPr lang="de-DE" dirty="0"/>
              <a:t/>
            </a:r>
            <a:br>
              <a:rPr lang="de-DE" dirty="0"/>
            </a:br>
            <a:r>
              <a:rPr lang="de-DE" dirty="0"/>
              <a:t/>
            </a:r>
            <a:br>
              <a:rPr lang="de-DE" dirty="0"/>
            </a:br>
            <a:r>
              <a:rPr lang="de-DE" dirty="0"/>
              <a:t>Bild/Video oder Grafik vollflächig einfügen</a:t>
            </a:r>
            <a:endParaRPr lang="de-CH" dirty="0"/>
          </a:p>
        </p:txBody>
      </p:sp>
      <p:sp>
        <p:nvSpPr>
          <p:cNvPr id="9" name="Foliennummernplatzhalter 5">
            <a:extLst>
              <a:ext uri="{FF2B5EF4-FFF2-40B4-BE49-F238E27FC236}">
                <a16:creationId xmlns="" xmlns:a16="http://schemas.microsoft.com/office/drawing/2014/main" id="{DAAAC62A-18E9-8349-8DEE-24BC83CC220B}"/>
              </a:ext>
            </a:extLst>
          </p:cNvPr>
          <p:cNvSpPr>
            <a:spLocks noGrp="1"/>
          </p:cNvSpPr>
          <p:nvPr>
            <p:ph type="sldNum" sz="quarter" idx="12"/>
          </p:nvPr>
        </p:nvSpPr>
        <p:spPr>
          <a:xfrm>
            <a:off x="405803" y="4803998"/>
            <a:ext cx="355600" cy="335670"/>
          </a:xfrm>
          <a:prstGeom prst="rect">
            <a:avLst/>
          </a:prstGeom>
        </p:spPr>
        <p:txBody>
          <a:bodyPr/>
          <a:lstStyle>
            <a:lvl1pPr>
              <a:defRPr>
                <a:solidFill>
                  <a:schemeClr val="bg1"/>
                </a:solidFill>
              </a:defRPr>
            </a:lvl1pPr>
          </a:lstStyle>
          <a:p>
            <a:fld id="{442AD375-037F-43D0-B059-5172DA06796A}" type="slidenum">
              <a:rPr lang="de-CH" smtClean="0"/>
              <a:pPr/>
              <a:t>‹N°›</a:t>
            </a:fld>
            <a:endParaRPr lang="de-CH" dirty="0"/>
          </a:p>
        </p:txBody>
      </p:sp>
      <p:pic>
        <p:nvPicPr>
          <p:cNvPr id="12" name="Grafik 11">
            <a:extLst>
              <a:ext uri="{FF2B5EF4-FFF2-40B4-BE49-F238E27FC236}">
                <a16:creationId xmlns="" xmlns:a16="http://schemas.microsoft.com/office/drawing/2014/main" id="{DDEC74C9-177E-49C9-9AEC-598C65C0E6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000" y="4460400"/>
            <a:ext cx="734400" cy="734400"/>
          </a:xfrm>
          <a:prstGeom prst="rect">
            <a:avLst/>
          </a:prstGeom>
        </p:spPr>
      </p:pic>
    </p:spTree>
    <p:extLst>
      <p:ext uri="{BB962C8B-B14F-4D97-AF65-F5344CB8AC3E}">
        <p14:creationId xmlns:p14="http://schemas.microsoft.com/office/powerpoint/2010/main" val="167228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Zitat_purple">
    <p:bg>
      <p:bgPr>
        <a:solidFill>
          <a:srgbClr val="511A4B"/>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 xmlns:a16="http://schemas.microsoft.com/office/drawing/2014/main" id="{CF8164EA-DD7E-4F4E-A7FA-1B0C1E84436C}"/>
              </a:ext>
            </a:extLst>
          </p:cNvPr>
          <p:cNvSpPr>
            <a:spLocks noGrp="1"/>
          </p:cNvSpPr>
          <p:nvPr>
            <p:ph type="ctrTitle" hasCustomPrompt="1"/>
          </p:nvPr>
        </p:nvSpPr>
        <p:spPr>
          <a:xfrm>
            <a:off x="913284" y="1676400"/>
            <a:ext cx="7317432" cy="1790700"/>
          </a:xfrm>
          <a:effectLst/>
        </p:spPr>
        <p:txBody>
          <a:bodyPr anchor="ctr"/>
          <a:lstStyle>
            <a:lvl1pPr algn="ctr">
              <a:defRPr sz="4500">
                <a:solidFill>
                  <a:schemeClr val="bg1"/>
                </a:solidFill>
              </a:defRPr>
            </a:lvl1pPr>
          </a:lstStyle>
          <a:p>
            <a:r>
              <a:rPr lang="de-DE" dirty="0"/>
              <a:t>Hier könnte ein Satz auf drei Zeilen stehen.</a:t>
            </a:r>
            <a:endParaRPr lang="de-CH" dirty="0"/>
          </a:p>
        </p:txBody>
      </p:sp>
      <p:pic>
        <p:nvPicPr>
          <p:cNvPr id="4" name="Grafik 3">
            <a:extLst>
              <a:ext uri="{FF2B5EF4-FFF2-40B4-BE49-F238E27FC236}">
                <a16:creationId xmlns="" xmlns:a16="http://schemas.microsoft.com/office/drawing/2014/main" id="{FEC2C99F-97D4-4777-BCA3-BD7C6FDED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000" y="4460400"/>
            <a:ext cx="734400" cy="734400"/>
          </a:xfrm>
          <a:prstGeom prst="rect">
            <a:avLst/>
          </a:prstGeom>
        </p:spPr>
      </p:pic>
      <p:sp>
        <p:nvSpPr>
          <p:cNvPr id="5" name="Foliennummernplatzhalter 5">
            <a:extLst>
              <a:ext uri="{FF2B5EF4-FFF2-40B4-BE49-F238E27FC236}">
                <a16:creationId xmlns="" xmlns:a16="http://schemas.microsoft.com/office/drawing/2014/main" id="{362FAAD3-2739-4F5B-B910-A074DF2DF24C}"/>
              </a:ext>
            </a:extLst>
          </p:cNvPr>
          <p:cNvSpPr>
            <a:spLocks noGrp="1"/>
          </p:cNvSpPr>
          <p:nvPr>
            <p:ph type="sldNum" sz="quarter" idx="12"/>
          </p:nvPr>
        </p:nvSpPr>
        <p:spPr>
          <a:xfrm>
            <a:off x="405803" y="4803998"/>
            <a:ext cx="355600" cy="335670"/>
          </a:xfrm>
          <a:prstGeom prst="rect">
            <a:avLst/>
          </a:prstGeom>
        </p:spPr>
        <p:txBody>
          <a:bodyPr/>
          <a:lstStyle>
            <a:lvl1pPr>
              <a:defRPr>
                <a:solidFill>
                  <a:schemeClr val="bg1"/>
                </a:solidFill>
              </a:defRPr>
            </a:lvl1pPr>
          </a:lstStyle>
          <a:p>
            <a:fld id="{442AD375-037F-43D0-B059-5172DA06796A}" type="slidenum">
              <a:rPr lang="de-CH" smtClean="0"/>
              <a:pPr/>
              <a:t>‹N°›</a:t>
            </a:fld>
            <a:endParaRPr lang="de-CH" dirty="0"/>
          </a:p>
        </p:txBody>
      </p:sp>
    </p:spTree>
    <p:extLst>
      <p:ext uri="{BB962C8B-B14F-4D97-AF65-F5344CB8AC3E}">
        <p14:creationId xmlns:p14="http://schemas.microsoft.com/office/powerpoint/2010/main" val="129251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_einzeilig">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584104" y="1491630"/>
            <a:ext cx="6858000" cy="1241822"/>
          </a:xfrm>
        </p:spPr>
        <p:txBody>
          <a:bodyPr/>
          <a:lstStyle>
            <a:lvl1pPr marL="0" indent="0" algn="l">
              <a:buNone/>
              <a:defRPr sz="1500">
                <a:solidFill>
                  <a:srgbClr val="511A4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CH"/>
          </a:p>
        </p:txBody>
      </p:sp>
      <p:sp>
        <p:nvSpPr>
          <p:cNvPr id="10" name="Titel 9">
            <a:extLst>
              <a:ext uri="{FF2B5EF4-FFF2-40B4-BE49-F238E27FC236}">
                <a16:creationId xmlns="" xmlns:a16="http://schemas.microsoft.com/office/drawing/2014/main" id="{01FCB3A3-7621-4749-8EB9-746251ECB4AA}"/>
              </a:ext>
            </a:extLst>
          </p:cNvPr>
          <p:cNvSpPr>
            <a:spLocks noGrp="1"/>
          </p:cNvSpPr>
          <p:nvPr>
            <p:ph type="title"/>
          </p:nvPr>
        </p:nvSpPr>
        <p:spPr>
          <a:xfrm>
            <a:off x="594320" y="699542"/>
            <a:ext cx="6858000" cy="486054"/>
          </a:xfrm>
        </p:spPr>
        <p:txBody>
          <a:bodyPr/>
          <a:lstStyle>
            <a:lvl1pPr>
              <a:defRPr sz="2600" cap="all" baseline="0">
                <a:solidFill>
                  <a:srgbClr val="511A4B"/>
                </a:solidFill>
              </a:defRPr>
            </a:lvl1pPr>
          </a:lstStyle>
          <a:p>
            <a:r>
              <a:rPr lang="de-DE"/>
              <a:t>Mastertitelformat bearbeiten</a:t>
            </a:r>
          </a:p>
        </p:txBody>
      </p:sp>
      <p:cxnSp>
        <p:nvCxnSpPr>
          <p:cNvPr id="4" name="Gerade Verbindung 3">
            <a:extLst>
              <a:ext uri="{FF2B5EF4-FFF2-40B4-BE49-F238E27FC236}">
                <a16:creationId xmlns="" xmlns:a16="http://schemas.microsoft.com/office/drawing/2014/main" id="{25D0E7E0-BAFE-024A-803C-FE12C993ECC9}"/>
              </a:ext>
            </a:extLst>
          </p:cNvPr>
          <p:cNvCxnSpPr>
            <a:cxnSpLocks/>
          </p:cNvCxnSpPr>
          <p:nvPr userDrawn="1"/>
        </p:nvCxnSpPr>
        <p:spPr>
          <a:xfrm>
            <a:off x="584104" y="1185596"/>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 xmlns:a16="http://schemas.microsoft.com/office/drawing/2014/main" id="{BAD97A9F-9584-469B-AE0B-CBEDC6FF5A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
        <p:nvSpPr>
          <p:cNvPr id="7" name="Foliennummernplatzhalter 5">
            <a:extLst>
              <a:ext uri="{FF2B5EF4-FFF2-40B4-BE49-F238E27FC236}">
                <a16:creationId xmlns="" xmlns:a16="http://schemas.microsoft.com/office/drawing/2014/main" id="{AAE94527-049D-4950-8C40-82AABA27D005}"/>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a:solidFill>
                <a:srgbClr val="511A4B"/>
              </a:solidFill>
            </a:endParaRPr>
          </a:p>
        </p:txBody>
      </p:sp>
    </p:spTree>
    <p:extLst>
      <p:ext uri="{BB962C8B-B14F-4D97-AF65-F5344CB8AC3E}">
        <p14:creationId xmlns:p14="http://schemas.microsoft.com/office/powerpoint/2010/main" val="713613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el_einzeilig">
    <p:spTree>
      <p:nvGrpSpPr>
        <p:cNvPr id="1" name=""/>
        <p:cNvGrpSpPr/>
        <p:nvPr/>
      </p:nvGrpSpPr>
      <p:grpSpPr>
        <a:xfrm>
          <a:off x="0" y="0"/>
          <a:ext cx="0" cy="0"/>
          <a:chOff x="0" y="0"/>
          <a:chExt cx="0" cy="0"/>
        </a:xfrm>
      </p:grpSpPr>
      <p:sp>
        <p:nvSpPr>
          <p:cNvPr id="10" name="Titel 9">
            <a:extLst>
              <a:ext uri="{FF2B5EF4-FFF2-40B4-BE49-F238E27FC236}">
                <a16:creationId xmlns="" xmlns:a16="http://schemas.microsoft.com/office/drawing/2014/main" id="{01FCB3A3-7621-4749-8EB9-746251ECB4AA}"/>
              </a:ext>
            </a:extLst>
          </p:cNvPr>
          <p:cNvSpPr>
            <a:spLocks noGrp="1"/>
          </p:cNvSpPr>
          <p:nvPr>
            <p:ph type="title"/>
          </p:nvPr>
        </p:nvSpPr>
        <p:spPr>
          <a:xfrm>
            <a:off x="594320" y="699542"/>
            <a:ext cx="6858000" cy="486054"/>
          </a:xfrm>
        </p:spPr>
        <p:txBody>
          <a:bodyPr/>
          <a:lstStyle>
            <a:lvl1pPr>
              <a:defRPr sz="2600" cap="all" baseline="0">
                <a:solidFill>
                  <a:srgbClr val="511A4B"/>
                </a:solidFill>
              </a:defRPr>
            </a:lvl1pPr>
          </a:lstStyle>
          <a:p>
            <a:r>
              <a:rPr lang="de-DE"/>
              <a:t>Mastertitelformat bearbeiten</a:t>
            </a:r>
          </a:p>
        </p:txBody>
      </p:sp>
      <p:cxnSp>
        <p:nvCxnSpPr>
          <p:cNvPr id="4" name="Gerade Verbindung 3">
            <a:extLst>
              <a:ext uri="{FF2B5EF4-FFF2-40B4-BE49-F238E27FC236}">
                <a16:creationId xmlns="" xmlns:a16="http://schemas.microsoft.com/office/drawing/2014/main" id="{25D0E7E0-BAFE-024A-803C-FE12C993ECC9}"/>
              </a:ext>
            </a:extLst>
          </p:cNvPr>
          <p:cNvCxnSpPr>
            <a:cxnSpLocks/>
          </p:cNvCxnSpPr>
          <p:nvPr userDrawn="1"/>
        </p:nvCxnSpPr>
        <p:spPr>
          <a:xfrm>
            <a:off x="584104" y="1228863"/>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 xmlns:a16="http://schemas.microsoft.com/office/drawing/2014/main" id="{BAD97A9F-9584-469B-AE0B-CBEDC6FF5A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
        <p:nvSpPr>
          <p:cNvPr id="7" name="Foliennummernplatzhalter 5">
            <a:extLst>
              <a:ext uri="{FF2B5EF4-FFF2-40B4-BE49-F238E27FC236}">
                <a16:creationId xmlns="" xmlns:a16="http://schemas.microsoft.com/office/drawing/2014/main" id="{AAE94527-049D-4950-8C40-82AABA27D005}"/>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a:solidFill>
                <a:srgbClr val="511A4B"/>
              </a:solidFill>
            </a:endParaRPr>
          </a:p>
        </p:txBody>
      </p:sp>
      <p:sp>
        <p:nvSpPr>
          <p:cNvPr id="8" name="Inhaltsplatzhalter 2">
            <a:extLst>
              <a:ext uri="{FF2B5EF4-FFF2-40B4-BE49-F238E27FC236}">
                <a16:creationId xmlns="" xmlns:a16="http://schemas.microsoft.com/office/drawing/2014/main" id="{42808FC3-0D13-4004-9049-4A08087311F9}"/>
              </a:ext>
            </a:extLst>
          </p:cNvPr>
          <p:cNvSpPr>
            <a:spLocks noGrp="1"/>
          </p:cNvSpPr>
          <p:nvPr>
            <p:ph idx="1"/>
          </p:nvPr>
        </p:nvSpPr>
        <p:spPr>
          <a:xfrm>
            <a:off x="600073" y="1457025"/>
            <a:ext cx="3926260" cy="3456533"/>
          </a:xfrm>
        </p:spPr>
        <p:txBody>
          <a:bodyPr/>
          <a:lstStyle>
            <a:lvl1pPr>
              <a:defRPr>
                <a:solidFill>
                  <a:srgbClr val="511A4B"/>
                </a:solidFill>
              </a:defRPr>
            </a:lvl1pPr>
            <a:lvl2pPr>
              <a:defRPr>
                <a:solidFill>
                  <a:srgbClr val="511A4B"/>
                </a:solidFill>
              </a:defRPr>
            </a:lvl2pPr>
            <a:lvl3pPr>
              <a:defRPr>
                <a:solidFill>
                  <a:srgbClr val="511A4B"/>
                </a:solidFill>
              </a:defRPr>
            </a:lvl3pPr>
            <a:lvl4pPr>
              <a:defRPr>
                <a:solidFill>
                  <a:srgbClr val="511A4B"/>
                </a:solidFill>
              </a:defRPr>
            </a:lvl4pPr>
            <a:lvl5pPr>
              <a:defRPr>
                <a:solidFill>
                  <a:srgbClr val="511A4B"/>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9" name="Inhaltsplatzhalter 2">
            <a:extLst>
              <a:ext uri="{FF2B5EF4-FFF2-40B4-BE49-F238E27FC236}">
                <a16:creationId xmlns="" xmlns:a16="http://schemas.microsoft.com/office/drawing/2014/main" id="{F7C18CC6-B3EC-4DEF-96F9-4DCFDCA3DC83}"/>
              </a:ext>
            </a:extLst>
          </p:cNvPr>
          <p:cNvSpPr>
            <a:spLocks noGrp="1"/>
          </p:cNvSpPr>
          <p:nvPr>
            <p:ph idx="14"/>
          </p:nvPr>
        </p:nvSpPr>
        <p:spPr>
          <a:xfrm>
            <a:off x="4776537" y="1457025"/>
            <a:ext cx="3926260" cy="3456533"/>
          </a:xfrm>
        </p:spPr>
        <p:txBody>
          <a:bodyPr/>
          <a:lstStyle>
            <a:lvl1pPr>
              <a:defRPr>
                <a:solidFill>
                  <a:srgbClr val="511A4B"/>
                </a:solidFill>
              </a:defRPr>
            </a:lvl1pPr>
            <a:lvl2pPr>
              <a:defRPr>
                <a:solidFill>
                  <a:srgbClr val="511A4B"/>
                </a:solidFill>
              </a:defRPr>
            </a:lvl2pPr>
            <a:lvl3pPr>
              <a:defRPr>
                <a:solidFill>
                  <a:srgbClr val="511A4B"/>
                </a:solidFill>
              </a:defRPr>
            </a:lvl3pPr>
            <a:lvl4pPr>
              <a:defRPr>
                <a:solidFill>
                  <a:srgbClr val="511A4B"/>
                </a:solidFill>
              </a:defRPr>
            </a:lvl4pPr>
            <a:lvl5pPr>
              <a:defRPr>
                <a:solidFill>
                  <a:srgbClr val="511A4B"/>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26612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Logo_Deckblatt">
    <p:bg>
      <p:bgPr>
        <a:solidFill>
          <a:srgbClr val="511A4B"/>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 xmlns:a16="http://schemas.microsoft.com/office/drawing/2014/main" id="{0D8C75D4-9D55-44FB-8BA9-D32129DCF6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2000" y="305025"/>
            <a:ext cx="3600000" cy="3600000"/>
          </a:xfrm>
          <a:prstGeom prst="rect">
            <a:avLst/>
          </a:prstGeom>
        </p:spPr>
      </p:pic>
      <p:sp>
        <p:nvSpPr>
          <p:cNvPr id="3" name="Titel 1">
            <a:extLst>
              <a:ext uri="{FF2B5EF4-FFF2-40B4-BE49-F238E27FC236}">
                <a16:creationId xmlns="" xmlns:a16="http://schemas.microsoft.com/office/drawing/2014/main" id="{BD3C1B8E-AEC7-4D37-BAFB-82C1172CEA80}"/>
              </a:ext>
            </a:extLst>
          </p:cNvPr>
          <p:cNvSpPr>
            <a:spLocks noGrp="1"/>
          </p:cNvSpPr>
          <p:nvPr>
            <p:ph type="ctrTitle" hasCustomPrompt="1"/>
          </p:nvPr>
        </p:nvSpPr>
        <p:spPr>
          <a:xfrm>
            <a:off x="913284" y="3905250"/>
            <a:ext cx="7317432" cy="762000"/>
          </a:xfrm>
          <a:effectLst/>
        </p:spPr>
        <p:txBody>
          <a:bodyPr anchor="ctr"/>
          <a:lstStyle>
            <a:lvl1pPr algn="ctr">
              <a:defRPr sz="4500">
                <a:solidFill>
                  <a:schemeClr val="bg1"/>
                </a:solidFill>
              </a:defRPr>
            </a:lvl1pPr>
          </a:lstStyle>
          <a:p>
            <a:r>
              <a:rPr lang="de-DE" dirty="0"/>
              <a:t>TITEL</a:t>
            </a:r>
            <a:endParaRPr lang="de-CH" dirty="0"/>
          </a:p>
        </p:txBody>
      </p:sp>
      <p:sp>
        <p:nvSpPr>
          <p:cNvPr id="4" name="Foliennummernplatzhalter 5">
            <a:extLst>
              <a:ext uri="{FF2B5EF4-FFF2-40B4-BE49-F238E27FC236}">
                <a16:creationId xmlns="" xmlns:a16="http://schemas.microsoft.com/office/drawing/2014/main" id="{892B2CF6-3405-458E-907C-EDCA63AC62C1}"/>
              </a:ext>
            </a:extLst>
          </p:cNvPr>
          <p:cNvSpPr>
            <a:spLocks noGrp="1"/>
          </p:cNvSpPr>
          <p:nvPr>
            <p:ph type="sldNum" sz="quarter" idx="12"/>
          </p:nvPr>
        </p:nvSpPr>
        <p:spPr>
          <a:xfrm>
            <a:off x="405803" y="4803998"/>
            <a:ext cx="355600" cy="335670"/>
          </a:xfrm>
          <a:prstGeom prst="rect">
            <a:avLst/>
          </a:prstGeom>
        </p:spPr>
        <p:txBody>
          <a:bodyPr/>
          <a:lstStyle>
            <a:lvl1pPr>
              <a:defRPr>
                <a:solidFill>
                  <a:schemeClr val="bg1"/>
                </a:solidFill>
              </a:defRPr>
            </a:lvl1pPr>
          </a:lstStyle>
          <a:p>
            <a:fld id="{442AD375-037F-43D0-B059-5172DA06796A}" type="slidenum">
              <a:rPr lang="de-CH" smtClean="0"/>
              <a:pPr/>
              <a:t>‹N°›</a:t>
            </a:fld>
            <a:endParaRPr lang="de-CH" dirty="0"/>
          </a:p>
        </p:txBody>
      </p:sp>
    </p:spTree>
    <p:extLst>
      <p:ext uri="{BB962C8B-B14F-4D97-AF65-F5344CB8AC3E}">
        <p14:creationId xmlns:p14="http://schemas.microsoft.com/office/powerpoint/2010/main" val="11090408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Logo_Deckblatt">
    <p:spTree>
      <p:nvGrpSpPr>
        <p:cNvPr id="1" name=""/>
        <p:cNvGrpSpPr/>
        <p:nvPr/>
      </p:nvGrpSpPr>
      <p:grpSpPr>
        <a:xfrm>
          <a:off x="0" y="0"/>
          <a:ext cx="0" cy="0"/>
          <a:chOff x="0" y="0"/>
          <a:chExt cx="0" cy="0"/>
        </a:xfrm>
      </p:grpSpPr>
      <p:pic>
        <p:nvPicPr>
          <p:cNvPr id="6" name="Grafik 5">
            <a:extLst>
              <a:ext uri="{FF2B5EF4-FFF2-40B4-BE49-F238E27FC236}">
                <a16:creationId xmlns="" xmlns:a16="http://schemas.microsoft.com/office/drawing/2014/main" id="{5FA36562-ABE8-4957-B5FA-80C7C8A6A9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2000" y="951750"/>
            <a:ext cx="3240000" cy="3240000"/>
          </a:xfrm>
          <a:prstGeom prst="rect">
            <a:avLst/>
          </a:prstGeom>
        </p:spPr>
      </p:pic>
      <p:sp>
        <p:nvSpPr>
          <p:cNvPr id="3" name="Foliennummernplatzhalter 5">
            <a:extLst>
              <a:ext uri="{FF2B5EF4-FFF2-40B4-BE49-F238E27FC236}">
                <a16:creationId xmlns="" xmlns:a16="http://schemas.microsoft.com/office/drawing/2014/main" id="{1D23E784-843A-4A81-A794-646AD3D5A10B}"/>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spTree>
    <p:extLst>
      <p:ext uri="{BB962C8B-B14F-4D97-AF65-F5344CB8AC3E}">
        <p14:creationId xmlns:p14="http://schemas.microsoft.com/office/powerpoint/2010/main" val="24251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el_Bild-Hintergrund">
    <p:spTree>
      <p:nvGrpSpPr>
        <p:cNvPr id="1" name=""/>
        <p:cNvGrpSpPr/>
        <p:nvPr/>
      </p:nvGrpSpPr>
      <p:grpSpPr>
        <a:xfrm>
          <a:off x="0" y="0"/>
          <a:ext cx="0" cy="0"/>
          <a:chOff x="0" y="0"/>
          <a:chExt cx="0" cy="0"/>
        </a:xfrm>
      </p:grpSpPr>
      <p:pic>
        <p:nvPicPr>
          <p:cNvPr id="8" name="Grafik 7">
            <a:extLst>
              <a:ext uri="{FF2B5EF4-FFF2-40B4-BE49-F238E27FC236}">
                <a16:creationId xmlns="" xmlns:a16="http://schemas.microsoft.com/office/drawing/2014/main" id="{F8DB313A-581C-7D4F-97D1-E5C1E179FD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60" r="20532" b="25042"/>
          <a:stretch/>
        </p:blipFill>
        <p:spPr>
          <a:xfrm>
            <a:off x="-6648" y="-900"/>
            <a:ext cx="9144000" cy="5144400"/>
          </a:xfrm>
          <a:prstGeom prst="rect">
            <a:avLst/>
          </a:prstGeom>
        </p:spPr>
      </p:pic>
      <p:sp>
        <p:nvSpPr>
          <p:cNvPr id="6" name="Rechteck 5">
            <a:extLst>
              <a:ext uri="{FF2B5EF4-FFF2-40B4-BE49-F238E27FC236}">
                <a16:creationId xmlns="" xmlns:a16="http://schemas.microsoft.com/office/drawing/2014/main" id="{AFA84A24-9317-5740-9156-16DD8A4EFC79}"/>
              </a:ext>
            </a:extLst>
          </p:cNvPr>
          <p:cNvSpPr/>
          <p:nvPr userDrawn="1"/>
        </p:nvSpPr>
        <p:spPr>
          <a:xfrm>
            <a:off x="0" y="-900"/>
            <a:ext cx="9144000" cy="5144400"/>
          </a:xfrm>
          <a:prstGeom prst="rect">
            <a:avLst/>
          </a:prstGeom>
          <a:solidFill>
            <a:srgbClr val="00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Calibri" panose="020F0502020204030204" pitchFamily="34" charset="0"/>
            </a:endParaRPr>
          </a:p>
        </p:txBody>
      </p:sp>
      <p:cxnSp>
        <p:nvCxnSpPr>
          <p:cNvPr id="9" name="Gerade Verbindung 8">
            <a:extLst>
              <a:ext uri="{FF2B5EF4-FFF2-40B4-BE49-F238E27FC236}">
                <a16:creationId xmlns="" xmlns:a16="http://schemas.microsoft.com/office/drawing/2014/main" id="{A96B91CC-DD5A-3A4B-B175-B284EF7BA3A1}"/>
              </a:ext>
            </a:extLst>
          </p:cNvPr>
          <p:cNvCxnSpPr>
            <a:cxnSpLocks/>
          </p:cNvCxnSpPr>
          <p:nvPr userDrawn="1"/>
        </p:nvCxnSpPr>
        <p:spPr>
          <a:xfrm>
            <a:off x="4211960" y="2633429"/>
            <a:ext cx="493203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el 9">
            <a:extLst>
              <a:ext uri="{FF2B5EF4-FFF2-40B4-BE49-F238E27FC236}">
                <a16:creationId xmlns="" xmlns:a16="http://schemas.microsoft.com/office/drawing/2014/main" id="{38FB6A55-E74C-FE44-A26C-C5B511A53F60}"/>
              </a:ext>
            </a:extLst>
          </p:cNvPr>
          <p:cNvSpPr>
            <a:spLocks noGrp="1"/>
          </p:cNvSpPr>
          <p:nvPr>
            <p:ph type="title" hasCustomPrompt="1"/>
          </p:nvPr>
        </p:nvSpPr>
        <p:spPr>
          <a:xfrm>
            <a:off x="4210827" y="915566"/>
            <a:ext cx="4537637" cy="1542870"/>
          </a:xfrm>
        </p:spPr>
        <p:txBody>
          <a:bodyPr/>
          <a:lstStyle>
            <a:lvl1pPr>
              <a:defRPr sz="4000">
                <a:solidFill>
                  <a:srgbClr val="511A4B"/>
                </a:solidFill>
              </a:defRPr>
            </a:lvl1pPr>
          </a:lstStyle>
          <a:p>
            <a:r>
              <a:rPr lang="de-DE" dirty="0"/>
              <a:t>MASTERTITEL</a:t>
            </a:r>
            <a:br>
              <a:rPr lang="de-DE" dirty="0"/>
            </a:br>
            <a:r>
              <a:rPr lang="de-DE" dirty="0"/>
              <a:t>FORMAT </a:t>
            </a:r>
            <a:br>
              <a:rPr lang="de-DE" dirty="0"/>
            </a:br>
            <a:r>
              <a:rPr lang="de-DE" dirty="0"/>
              <a:t>BEARBEITEN</a:t>
            </a:r>
          </a:p>
        </p:txBody>
      </p:sp>
      <p:pic>
        <p:nvPicPr>
          <p:cNvPr id="12" name="Grafik 11">
            <a:extLst>
              <a:ext uri="{FF2B5EF4-FFF2-40B4-BE49-F238E27FC236}">
                <a16:creationId xmlns="" xmlns:a16="http://schemas.microsoft.com/office/drawing/2014/main" id="{D87AB3E1-0B11-3948-A829-175446A8737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64341" y="3365931"/>
            <a:ext cx="1906303" cy="1901827"/>
          </a:xfrm>
          <a:prstGeom prst="rect">
            <a:avLst/>
          </a:prstGeom>
        </p:spPr>
      </p:pic>
    </p:spTree>
    <p:extLst>
      <p:ext uri="{BB962C8B-B14F-4D97-AF65-F5344CB8AC3E}">
        <p14:creationId xmlns:p14="http://schemas.microsoft.com/office/powerpoint/2010/main" val="311493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_zweizeilig">
    <p:spTree>
      <p:nvGrpSpPr>
        <p:cNvPr id="1" name=""/>
        <p:cNvGrpSpPr/>
        <p:nvPr/>
      </p:nvGrpSpPr>
      <p:grpSpPr>
        <a:xfrm>
          <a:off x="0" y="0"/>
          <a:ext cx="0" cy="0"/>
          <a:chOff x="0" y="0"/>
          <a:chExt cx="0" cy="0"/>
        </a:xfrm>
      </p:grpSpPr>
      <p:sp>
        <p:nvSpPr>
          <p:cNvPr id="10" name="Titel 9">
            <a:extLst>
              <a:ext uri="{FF2B5EF4-FFF2-40B4-BE49-F238E27FC236}">
                <a16:creationId xmlns="" xmlns:a16="http://schemas.microsoft.com/office/drawing/2014/main" id="{01FCB3A3-7621-4749-8EB9-746251ECB4AA}"/>
              </a:ext>
            </a:extLst>
          </p:cNvPr>
          <p:cNvSpPr>
            <a:spLocks noGrp="1"/>
          </p:cNvSpPr>
          <p:nvPr>
            <p:ph type="title" hasCustomPrompt="1"/>
          </p:nvPr>
        </p:nvSpPr>
        <p:spPr>
          <a:xfrm>
            <a:off x="584104" y="773495"/>
            <a:ext cx="6858000" cy="398571"/>
          </a:xfrm>
        </p:spPr>
        <p:txBody>
          <a:bodyPr/>
          <a:lstStyle>
            <a:lvl1pPr>
              <a:defRPr sz="2600">
                <a:solidFill>
                  <a:srgbClr val="511A4B"/>
                </a:solidFill>
              </a:defRPr>
            </a:lvl1pPr>
          </a:lstStyle>
          <a:p>
            <a:r>
              <a:rPr lang="de-DE" dirty="0"/>
              <a:t>MASTERTITELFORMAT BEARBEITEN</a:t>
            </a:r>
          </a:p>
        </p:txBody>
      </p:sp>
      <p:cxnSp>
        <p:nvCxnSpPr>
          <p:cNvPr id="6" name="Gerade Verbindung 3">
            <a:extLst>
              <a:ext uri="{FF2B5EF4-FFF2-40B4-BE49-F238E27FC236}">
                <a16:creationId xmlns="" xmlns:a16="http://schemas.microsoft.com/office/drawing/2014/main" id="{9A64F3FE-D9A3-4730-81C9-EDC2A8062B70}"/>
              </a:ext>
            </a:extLst>
          </p:cNvPr>
          <p:cNvCxnSpPr>
            <a:cxnSpLocks/>
          </p:cNvCxnSpPr>
          <p:nvPr userDrawn="1"/>
        </p:nvCxnSpPr>
        <p:spPr>
          <a:xfrm>
            <a:off x="584104" y="1228863"/>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7" name="Untertitel 2">
            <a:extLst>
              <a:ext uri="{FF2B5EF4-FFF2-40B4-BE49-F238E27FC236}">
                <a16:creationId xmlns="" xmlns:a16="http://schemas.microsoft.com/office/drawing/2014/main" id="{2E342100-7B31-45B6-B24B-5438C821CDE5}"/>
              </a:ext>
            </a:extLst>
          </p:cNvPr>
          <p:cNvSpPr>
            <a:spLocks noGrp="1"/>
          </p:cNvSpPr>
          <p:nvPr>
            <p:ph type="subTitle" idx="1"/>
          </p:nvPr>
        </p:nvSpPr>
        <p:spPr>
          <a:xfrm>
            <a:off x="584104" y="1491630"/>
            <a:ext cx="6858000" cy="1241822"/>
          </a:xfrm>
        </p:spPr>
        <p:txBody>
          <a:bodyPr/>
          <a:lstStyle>
            <a:lvl1pPr marL="0" indent="0" algn="l">
              <a:buNone/>
              <a:defRPr sz="1500">
                <a:solidFill>
                  <a:srgbClr val="511A4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de-CH" dirty="0"/>
          </a:p>
        </p:txBody>
      </p:sp>
      <p:sp>
        <p:nvSpPr>
          <p:cNvPr id="9" name="Foliennummernplatzhalter 5">
            <a:extLst>
              <a:ext uri="{FF2B5EF4-FFF2-40B4-BE49-F238E27FC236}">
                <a16:creationId xmlns="" xmlns:a16="http://schemas.microsoft.com/office/drawing/2014/main" id="{194BC6FC-9EE9-4165-8E39-BE91FFD14583}"/>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pic>
        <p:nvPicPr>
          <p:cNvPr id="11" name="Grafik 10">
            <a:extLst>
              <a:ext uri="{FF2B5EF4-FFF2-40B4-BE49-F238E27FC236}">
                <a16:creationId xmlns="" xmlns:a16="http://schemas.microsoft.com/office/drawing/2014/main" id="{386A3365-9417-422E-BC9C-8FB934F051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429288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_zweizeilig">
    <p:spTree>
      <p:nvGrpSpPr>
        <p:cNvPr id="1" name=""/>
        <p:cNvGrpSpPr/>
        <p:nvPr/>
      </p:nvGrpSpPr>
      <p:grpSpPr>
        <a:xfrm>
          <a:off x="0" y="0"/>
          <a:ext cx="0" cy="0"/>
          <a:chOff x="0" y="0"/>
          <a:chExt cx="0" cy="0"/>
        </a:xfrm>
      </p:grpSpPr>
      <p:sp>
        <p:nvSpPr>
          <p:cNvPr id="10" name="Titel 9">
            <a:extLst>
              <a:ext uri="{FF2B5EF4-FFF2-40B4-BE49-F238E27FC236}">
                <a16:creationId xmlns="" xmlns:a16="http://schemas.microsoft.com/office/drawing/2014/main" id="{01FCB3A3-7621-4749-8EB9-746251ECB4AA}"/>
              </a:ext>
            </a:extLst>
          </p:cNvPr>
          <p:cNvSpPr>
            <a:spLocks noGrp="1"/>
          </p:cNvSpPr>
          <p:nvPr>
            <p:ph type="title" hasCustomPrompt="1"/>
          </p:nvPr>
        </p:nvSpPr>
        <p:spPr>
          <a:xfrm>
            <a:off x="584104" y="411510"/>
            <a:ext cx="6858000" cy="781703"/>
          </a:xfrm>
        </p:spPr>
        <p:txBody>
          <a:bodyPr/>
          <a:lstStyle>
            <a:lvl1pPr>
              <a:defRPr sz="2600">
                <a:solidFill>
                  <a:srgbClr val="511A4B"/>
                </a:solidFill>
              </a:defRPr>
            </a:lvl1pPr>
          </a:lstStyle>
          <a:p>
            <a:r>
              <a:rPr lang="de-DE" dirty="0"/>
              <a:t>MASTERTITELFORMAT </a:t>
            </a:r>
            <a:br>
              <a:rPr lang="de-DE" dirty="0"/>
            </a:br>
            <a:r>
              <a:rPr lang="de-DE" dirty="0"/>
              <a:t>BEARBEITEN</a:t>
            </a:r>
          </a:p>
        </p:txBody>
      </p:sp>
      <p:cxnSp>
        <p:nvCxnSpPr>
          <p:cNvPr id="6" name="Gerade Verbindung 3">
            <a:extLst>
              <a:ext uri="{FF2B5EF4-FFF2-40B4-BE49-F238E27FC236}">
                <a16:creationId xmlns="" xmlns:a16="http://schemas.microsoft.com/office/drawing/2014/main" id="{9A64F3FE-D9A3-4730-81C9-EDC2A8062B70}"/>
              </a:ext>
            </a:extLst>
          </p:cNvPr>
          <p:cNvCxnSpPr>
            <a:cxnSpLocks/>
          </p:cNvCxnSpPr>
          <p:nvPr userDrawn="1"/>
        </p:nvCxnSpPr>
        <p:spPr>
          <a:xfrm>
            <a:off x="584104" y="1228863"/>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7" name="Untertitel 2">
            <a:extLst>
              <a:ext uri="{FF2B5EF4-FFF2-40B4-BE49-F238E27FC236}">
                <a16:creationId xmlns="" xmlns:a16="http://schemas.microsoft.com/office/drawing/2014/main" id="{2E342100-7B31-45B6-B24B-5438C821CDE5}"/>
              </a:ext>
            </a:extLst>
          </p:cNvPr>
          <p:cNvSpPr>
            <a:spLocks noGrp="1"/>
          </p:cNvSpPr>
          <p:nvPr>
            <p:ph type="subTitle" idx="1"/>
          </p:nvPr>
        </p:nvSpPr>
        <p:spPr>
          <a:xfrm>
            <a:off x="584104" y="1491630"/>
            <a:ext cx="6858000" cy="1241822"/>
          </a:xfrm>
        </p:spPr>
        <p:txBody>
          <a:bodyPr/>
          <a:lstStyle>
            <a:lvl1pPr marL="0" indent="0" algn="l">
              <a:buNone/>
              <a:defRPr sz="1500">
                <a:solidFill>
                  <a:srgbClr val="511A4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de-CH" dirty="0"/>
          </a:p>
        </p:txBody>
      </p:sp>
      <p:sp>
        <p:nvSpPr>
          <p:cNvPr id="9" name="Foliennummernplatzhalter 5">
            <a:extLst>
              <a:ext uri="{FF2B5EF4-FFF2-40B4-BE49-F238E27FC236}">
                <a16:creationId xmlns="" xmlns:a16="http://schemas.microsoft.com/office/drawing/2014/main" id="{194BC6FC-9EE9-4165-8E39-BE91FFD14583}"/>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pic>
        <p:nvPicPr>
          <p:cNvPr id="11" name="Grafik 10">
            <a:extLst>
              <a:ext uri="{FF2B5EF4-FFF2-40B4-BE49-F238E27FC236}">
                <a16:creationId xmlns="" xmlns:a16="http://schemas.microsoft.com/office/drawing/2014/main" id="{386A3365-9417-422E-BC9C-8FB934F051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335619900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_dreizeilig">
    <p:spTree>
      <p:nvGrpSpPr>
        <p:cNvPr id="1" name=""/>
        <p:cNvGrpSpPr/>
        <p:nvPr/>
      </p:nvGrpSpPr>
      <p:grpSpPr>
        <a:xfrm>
          <a:off x="0" y="0"/>
          <a:ext cx="0" cy="0"/>
          <a:chOff x="0" y="0"/>
          <a:chExt cx="0" cy="0"/>
        </a:xfrm>
      </p:grpSpPr>
      <p:sp>
        <p:nvSpPr>
          <p:cNvPr id="8" name="Titel 9">
            <a:extLst>
              <a:ext uri="{FF2B5EF4-FFF2-40B4-BE49-F238E27FC236}">
                <a16:creationId xmlns="" xmlns:a16="http://schemas.microsoft.com/office/drawing/2014/main" id="{07A3D612-8BC5-8445-B18B-3F2A84E2889A}"/>
              </a:ext>
            </a:extLst>
          </p:cNvPr>
          <p:cNvSpPr>
            <a:spLocks noGrp="1"/>
          </p:cNvSpPr>
          <p:nvPr>
            <p:ph type="title" hasCustomPrompt="1"/>
          </p:nvPr>
        </p:nvSpPr>
        <p:spPr>
          <a:xfrm>
            <a:off x="583603" y="123478"/>
            <a:ext cx="6858000" cy="1074408"/>
          </a:xfrm>
        </p:spPr>
        <p:txBody>
          <a:bodyPr/>
          <a:lstStyle>
            <a:lvl1pPr>
              <a:defRPr sz="2600">
                <a:solidFill>
                  <a:srgbClr val="511A4B"/>
                </a:solidFill>
              </a:defRPr>
            </a:lvl1pPr>
          </a:lstStyle>
          <a:p>
            <a:r>
              <a:rPr lang="de-DE" dirty="0"/>
              <a:t>MASTERTITEL</a:t>
            </a:r>
            <a:br>
              <a:rPr lang="de-DE" dirty="0"/>
            </a:br>
            <a:r>
              <a:rPr lang="de-DE" dirty="0"/>
              <a:t>FORMAT </a:t>
            </a:r>
            <a:br>
              <a:rPr lang="de-DE" dirty="0"/>
            </a:br>
            <a:r>
              <a:rPr lang="de-DE" dirty="0"/>
              <a:t>BEARBEITEN</a:t>
            </a:r>
          </a:p>
        </p:txBody>
      </p:sp>
      <p:cxnSp>
        <p:nvCxnSpPr>
          <p:cNvPr id="6" name="Gerade Verbindung 3">
            <a:extLst>
              <a:ext uri="{FF2B5EF4-FFF2-40B4-BE49-F238E27FC236}">
                <a16:creationId xmlns="" xmlns:a16="http://schemas.microsoft.com/office/drawing/2014/main" id="{7942996B-290F-40F0-8D3A-687A92F7BFCC}"/>
              </a:ext>
            </a:extLst>
          </p:cNvPr>
          <p:cNvCxnSpPr>
            <a:cxnSpLocks/>
          </p:cNvCxnSpPr>
          <p:nvPr userDrawn="1"/>
        </p:nvCxnSpPr>
        <p:spPr>
          <a:xfrm>
            <a:off x="584104" y="1228863"/>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7" name="Untertitel 2">
            <a:extLst>
              <a:ext uri="{FF2B5EF4-FFF2-40B4-BE49-F238E27FC236}">
                <a16:creationId xmlns="" xmlns:a16="http://schemas.microsoft.com/office/drawing/2014/main" id="{56359440-BD3C-4244-A186-A2D2F2B065F0}"/>
              </a:ext>
            </a:extLst>
          </p:cNvPr>
          <p:cNvSpPr>
            <a:spLocks noGrp="1"/>
          </p:cNvSpPr>
          <p:nvPr>
            <p:ph type="subTitle" idx="1"/>
          </p:nvPr>
        </p:nvSpPr>
        <p:spPr>
          <a:xfrm>
            <a:off x="584104" y="1491630"/>
            <a:ext cx="6858000" cy="1241822"/>
          </a:xfrm>
        </p:spPr>
        <p:txBody>
          <a:bodyPr/>
          <a:lstStyle>
            <a:lvl1pPr marL="0" indent="0" algn="l">
              <a:buNone/>
              <a:defRPr sz="1500">
                <a:solidFill>
                  <a:srgbClr val="511A4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de-CH" dirty="0"/>
          </a:p>
        </p:txBody>
      </p:sp>
      <p:sp>
        <p:nvSpPr>
          <p:cNvPr id="10" name="Foliennummernplatzhalter 5">
            <a:extLst>
              <a:ext uri="{FF2B5EF4-FFF2-40B4-BE49-F238E27FC236}">
                <a16:creationId xmlns="" xmlns:a16="http://schemas.microsoft.com/office/drawing/2014/main" id="{93FB1738-6E9B-4377-8232-40E9AD72C2C5}"/>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pic>
        <p:nvPicPr>
          <p:cNvPr id="11" name="Grafik 10">
            <a:extLst>
              <a:ext uri="{FF2B5EF4-FFF2-40B4-BE49-F238E27FC236}">
                <a16:creationId xmlns="" xmlns:a16="http://schemas.microsoft.com/office/drawing/2014/main" id="{FD837C05-0081-4524-9FF8-2A5ACC7BE8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Tree>
    <p:extLst>
      <p:ext uri="{BB962C8B-B14F-4D97-AF65-F5344CB8AC3E}">
        <p14:creationId xmlns:p14="http://schemas.microsoft.com/office/powerpoint/2010/main" val="157372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el_einzeilig">
    <p:spTree>
      <p:nvGrpSpPr>
        <p:cNvPr id="1" name=""/>
        <p:cNvGrpSpPr/>
        <p:nvPr/>
      </p:nvGrpSpPr>
      <p:grpSpPr>
        <a:xfrm>
          <a:off x="0" y="0"/>
          <a:ext cx="0" cy="0"/>
          <a:chOff x="0" y="0"/>
          <a:chExt cx="0" cy="0"/>
        </a:xfrm>
      </p:grpSpPr>
      <p:cxnSp>
        <p:nvCxnSpPr>
          <p:cNvPr id="4" name="Gerade Verbindung 3">
            <a:extLst>
              <a:ext uri="{FF2B5EF4-FFF2-40B4-BE49-F238E27FC236}">
                <a16:creationId xmlns="" xmlns:a16="http://schemas.microsoft.com/office/drawing/2014/main" id="{25D0E7E0-BAFE-024A-803C-FE12C993ECC9}"/>
              </a:ext>
            </a:extLst>
          </p:cNvPr>
          <p:cNvCxnSpPr>
            <a:cxnSpLocks/>
          </p:cNvCxnSpPr>
          <p:nvPr userDrawn="1"/>
        </p:nvCxnSpPr>
        <p:spPr>
          <a:xfrm>
            <a:off x="584104" y="1228863"/>
            <a:ext cx="8559896"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 xmlns:a16="http://schemas.microsoft.com/office/drawing/2014/main" id="{BAD97A9F-9584-469B-AE0B-CBEDC6FF5A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
        <p:nvSpPr>
          <p:cNvPr id="7" name="Foliennummernplatzhalter 5">
            <a:extLst>
              <a:ext uri="{FF2B5EF4-FFF2-40B4-BE49-F238E27FC236}">
                <a16:creationId xmlns="" xmlns:a16="http://schemas.microsoft.com/office/drawing/2014/main" id="{AAE94527-049D-4950-8C40-82AABA27D005}"/>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sp>
        <p:nvSpPr>
          <p:cNvPr id="8" name="Inhaltsplatzhalter 2">
            <a:extLst>
              <a:ext uri="{FF2B5EF4-FFF2-40B4-BE49-F238E27FC236}">
                <a16:creationId xmlns="" xmlns:a16="http://schemas.microsoft.com/office/drawing/2014/main" id="{30CF83B8-7299-46B6-8AD9-E45F1CDBA111}"/>
              </a:ext>
            </a:extLst>
          </p:cNvPr>
          <p:cNvSpPr>
            <a:spLocks noGrp="1"/>
          </p:cNvSpPr>
          <p:nvPr>
            <p:ph idx="1"/>
          </p:nvPr>
        </p:nvSpPr>
        <p:spPr>
          <a:xfrm>
            <a:off x="583603" y="1494797"/>
            <a:ext cx="3926260" cy="3300612"/>
          </a:xfrm>
        </p:spPr>
        <p:txBody>
          <a:bodyPr/>
          <a:lstStyle>
            <a:lvl1pPr>
              <a:defRPr>
                <a:solidFill>
                  <a:srgbClr val="511A4B"/>
                </a:solidFill>
              </a:defRPr>
            </a:lvl1pPr>
            <a:lvl2pPr>
              <a:defRPr>
                <a:solidFill>
                  <a:srgbClr val="511A4B"/>
                </a:solidFill>
              </a:defRPr>
            </a:lvl2pPr>
            <a:lvl3pPr>
              <a:defRPr>
                <a:solidFill>
                  <a:srgbClr val="511A4B"/>
                </a:solidFill>
              </a:defRPr>
            </a:lvl3pPr>
            <a:lvl4pPr>
              <a:defRPr>
                <a:solidFill>
                  <a:srgbClr val="511A4B"/>
                </a:solidFill>
              </a:defRPr>
            </a:lvl4pPr>
            <a:lvl5pPr>
              <a:defRPr>
                <a:solidFill>
                  <a:srgbClr val="511A4B"/>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                                        </a:t>
            </a:r>
            <a:endParaRPr lang="de-CH" dirty="0"/>
          </a:p>
        </p:txBody>
      </p:sp>
      <p:sp>
        <p:nvSpPr>
          <p:cNvPr id="11" name="Inhaltsplatzhalter 2">
            <a:extLst>
              <a:ext uri="{FF2B5EF4-FFF2-40B4-BE49-F238E27FC236}">
                <a16:creationId xmlns="" xmlns:a16="http://schemas.microsoft.com/office/drawing/2014/main" id="{F1DE4B35-A172-47B0-AB73-DAA5F5CE9FA6}"/>
              </a:ext>
            </a:extLst>
          </p:cNvPr>
          <p:cNvSpPr>
            <a:spLocks noGrp="1"/>
          </p:cNvSpPr>
          <p:nvPr>
            <p:ph idx="13"/>
          </p:nvPr>
        </p:nvSpPr>
        <p:spPr>
          <a:xfrm>
            <a:off x="4788024" y="1498815"/>
            <a:ext cx="3926260" cy="3300612"/>
          </a:xfrm>
        </p:spPr>
        <p:txBody>
          <a:bodyPr/>
          <a:lstStyle>
            <a:lvl1pPr>
              <a:defRPr>
                <a:solidFill>
                  <a:srgbClr val="511A4B"/>
                </a:solidFill>
              </a:defRPr>
            </a:lvl1pPr>
            <a:lvl2pPr>
              <a:defRPr>
                <a:solidFill>
                  <a:srgbClr val="511A4B"/>
                </a:solidFill>
              </a:defRPr>
            </a:lvl2pPr>
            <a:lvl3pPr>
              <a:defRPr>
                <a:solidFill>
                  <a:srgbClr val="511A4B"/>
                </a:solidFill>
              </a:defRPr>
            </a:lvl3pPr>
            <a:lvl4pPr>
              <a:defRPr>
                <a:solidFill>
                  <a:srgbClr val="511A4B"/>
                </a:solidFill>
              </a:defRPr>
            </a:lvl4pPr>
            <a:lvl5pPr>
              <a:defRPr>
                <a:solidFill>
                  <a:srgbClr val="511A4B"/>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9" name="Titel 9">
            <a:extLst>
              <a:ext uri="{FF2B5EF4-FFF2-40B4-BE49-F238E27FC236}">
                <a16:creationId xmlns="" xmlns:a16="http://schemas.microsoft.com/office/drawing/2014/main" id="{EB77DCA8-A2E1-4406-A3EA-55AE9608CC4A}"/>
              </a:ext>
            </a:extLst>
          </p:cNvPr>
          <p:cNvSpPr>
            <a:spLocks noGrp="1"/>
          </p:cNvSpPr>
          <p:nvPr>
            <p:ph type="title" hasCustomPrompt="1"/>
          </p:nvPr>
        </p:nvSpPr>
        <p:spPr>
          <a:xfrm>
            <a:off x="584104" y="773495"/>
            <a:ext cx="6858000" cy="398571"/>
          </a:xfrm>
        </p:spPr>
        <p:txBody>
          <a:bodyPr/>
          <a:lstStyle>
            <a:lvl1pPr>
              <a:defRPr sz="2600">
                <a:solidFill>
                  <a:srgbClr val="511A4B"/>
                </a:solidFill>
              </a:defRPr>
            </a:lvl1pPr>
          </a:lstStyle>
          <a:p>
            <a:r>
              <a:rPr lang="de-DE" dirty="0"/>
              <a:t>MASTERTITELFORMAT BEARBEITEN</a:t>
            </a:r>
          </a:p>
        </p:txBody>
      </p:sp>
    </p:spTree>
    <p:extLst>
      <p:ext uri="{BB962C8B-B14F-4D97-AF65-F5344CB8AC3E}">
        <p14:creationId xmlns:p14="http://schemas.microsoft.com/office/powerpoint/2010/main" val="77992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el_gross_ohneText">
    <p:spTree>
      <p:nvGrpSpPr>
        <p:cNvPr id="1" name=""/>
        <p:cNvGrpSpPr/>
        <p:nvPr/>
      </p:nvGrpSpPr>
      <p:grpSpPr>
        <a:xfrm>
          <a:off x="0" y="0"/>
          <a:ext cx="0" cy="0"/>
          <a:chOff x="0" y="0"/>
          <a:chExt cx="0" cy="0"/>
        </a:xfrm>
      </p:grpSpPr>
      <p:cxnSp>
        <p:nvCxnSpPr>
          <p:cNvPr id="4" name="Gerade Verbindung 3">
            <a:extLst>
              <a:ext uri="{FF2B5EF4-FFF2-40B4-BE49-F238E27FC236}">
                <a16:creationId xmlns="" xmlns:a16="http://schemas.microsoft.com/office/drawing/2014/main" id="{25D0E7E0-BAFE-024A-803C-FE12C993ECC9}"/>
              </a:ext>
            </a:extLst>
          </p:cNvPr>
          <p:cNvCxnSpPr>
            <a:cxnSpLocks/>
          </p:cNvCxnSpPr>
          <p:nvPr userDrawn="1"/>
        </p:nvCxnSpPr>
        <p:spPr>
          <a:xfrm>
            <a:off x="584104" y="2633429"/>
            <a:ext cx="8559895"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8" name="Titel 9">
            <a:extLst>
              <a:ext uri="{FF2B5EF4-FFF2-40B4-BE49-F238E27FC236}">
                <a16:creationId xmlns="" xmlns:a16="http://schemas.microsoft.com/office/drawing/2014/main" id="{07A3D612-8BC5-8445-B18B-3F2A84E2889A}"/>
              </a:ext>
            </a:extLst>
          </p:cNvPr>
          <p:cNvSpPr>
            <a:spLocks noGrp="1"/>
          </p:cNvSpPr>
          <p:nvPr>
            <p:ph type="title" hasCustomPrompt="1"/>
          </p:nvPr>
        </p:nvSpPr>
        <p:spPr>
          <a:xfrm>
            <a:off x="594320" y="915566"/>
            <a:ext cx="6858000" cy="1542870"/>
          </a:xfrm>
        </p:spPr>
        <p:txBody>
          <a:bodyPr/>
          <a:lstStyle>
            <a:lvl1pPr>
              <a:defRPr sz="4000">
                <a:solidFill>
                  <a:srgbClr val="511A4B"/>
                </a:solidFill>
              </a:defRPr>
            </a:lvl1pPr>
          </a:lstStyle>
          <a:p>
            <a:r>
              <a:rPr lang="de-DE" dirty="0"/>
              <a:t>MASTERTITEL</a:t>
            </a:r>
            <a:br>
              <a:rPr lang="de-DE" dirty="0"/>
            </a:br>
            <a:r>
              <a:rPr lang="de-DE" dirty="0"/>
              <a:t>FORMAT </a:t>
            </a:r>
            <a:br>
              <a:rPr lang="de-DE" dirty="0"/>
            </a:br>
            <a:r>
              <a:rPr lang="de-DE" dirty="0"/>
              <a:t>BEARBEITEN</a:t>
            </a:r>
          </a:p>
        </p:txBody>
      </p:sp>
      <p:sp>
        <p:nvSpPr>
          <p:cNvPr id="7" name="Foliennummernplatzhalter 5">
            <a:extLst>
              <a:ext uri="{FF2B5EF4-FFF2-40B4-BE49-F238E27FC236}">
                <a16:creationId xmlns="" xmlns:a16="http://schemas.microsoft.com/office/drawing/2014/main" id="{39021AF4-F54E-4D6E-B44C-F09F9E0D91A9}"/>
              </a:ext>
            </a:extLst>
          </p:cNvPr>
          <p:cNvSpPr>
            <a:spLocks noGrp="1"/>
          </p:cNvSpPr>
          <p:nvPr>
            <p:ph type="sldNum" sz="quarter" idx="12"/>
          </p:nvPr>
        </p:nvSpPr>
        <p:spPr>
          <a:xfrm>
            <a:off x="405803" y="4803998"/>
            <a:ext cx="355600" cy="335670"/>
          </a:xfrm>
          <a:prstGeom prst="rect">
            <a:avLst/>
          </a:prstGeom>
        </p:spPr>
        <p:txBody>
          <a:bodyPr/>
          <a:lstStyle>
            <a:lvl1pPr>
              <a:defRPr>
                <a:solidFill>
                  <a:srgbClr val="511A4B"/>
                </a:solidFill>
              </a:defRPr>
            </a:lvl1pPr>
          </a:lstStyle>
          <a:p>
            <a:fld id="{442AD375-037F-43D0-B059-5172DA06796A}" type="slidenum">
              <a:rPr lang="de-CH" smtClean="0"/>
              <a:pPr/>
              <a:t>‹N°›</a:t>
            </a:fld>
            <a:endParaRPr lang="de-CH" dirty="0">
              <a:solidFill>
                <a:srgbClr val="511A4B"/>
              </a:solidFill>
            </a:endParaRPr>
          </a:p>
        </p:txBody>
      </p:sp>
      <p:pic>
        <p:nvPicPr>
          <p:cNvPr id="9" name="Grafik 8">
            <a:extLst>
              <a:ext uri="{FF2B5EF4-FFF2-40B4-BE49-F238E27FC236}">
                <a16:creationId xmlns="" xmlns:a16="http://schemas.microsoft.com/office/drawing/2014/main" id="{1456F14B-EC25-45F1-9833-E795647F2D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364341" y="3365931"/>
            <a:ext cx="1906303" cy="1901827"/>
          </a:xfrm>
          <a:prstGeom prst="rect">
            <a:avLst/>
          </a:prstGeom>
        </p:spPr>
      </p:pic>
    </p:spTree>
    <p:extLst>
      <p:ext uri="{BB962C8B-B14F-4D97-AF65-F5344CB8AC3E}">
        <p14:creationId xmlns:p14="http://schemas.microsoft.com/office/powerpoint/2010/main" val="235705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 xmlns:a16="http://schemas.microsoft.com/office/drawing/2014/main" id="{229CBF4F-8EB2-4CF8-95A5-1939DEA2D79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de-DE"/>
              <a:t>Mastertitelformat bearbeiten</a:t>
            </a:r>
            <a:endParaRPr lang="fr-CH"/>
          </a:p>
        </p:txBody>
      </p:sp>
      <p:sp>
        <p:nvSpPr>
          <p:cNvPr id="3" name="Textplatzhalter 2">
            <a:extLst>
              <a:ext uri="{FF2B5EF4-FFF2-40B4-BE49-F238E27FC236}">
                <a16:creationId xmlns="" xmlns:a16="http://schemas.microsoft.com/office/drawing/2014/main" id="{94DC26A4-998D-43B7-AC90-CE147902893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Datumsplatzhalter 3">
            <a:extLst>
              <a:ext uri="{FF2B5EF4-FFF2-40B4-BE49-F238E27FC236}">
                <a16:creationId xmlns="" xmlns:a16="http://schemas.microsoft.com/office/drawing/2014/main" id="{6CE3592A-07C8-442C-A957-1E6F48CEEF0F}"/>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96A7099-8F95-4B12-A6B0-3C8902382D45}" type="datetimeFigureOut">
              <a:rPr lang="fr-CH" smtClean="0"/>
              <a:t>15.11.2022</a:t>
            </a:fld>
            <a:endParaRPr lang="fr-CH"/>
          </a:p>
        </p:txBody>
      </p:sp>
      <p:sp>
        <p:nvSpPr>
          <p:cNvPr id="5" name="Fußzeilenplatzhalter 4">
            <a:extLst>
              <a:ext uri="{FF2B5EF4-FFF2-40B4-BE49-F238E27FC236}">
                <a16:creationId xmlns="" xmlns:a16="http://schemas.microsoft.com/office/drawing/2014/main" id="{F5CB1F14-29EF-413C-9F83-97BCD64EEE95}"/>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Foliennummernplatzhalter 5">
            <a:extLst>
              <a:ext uri="{FF2B5EF4-FFF2-40B4-BE49-F238E27FC236}">
                <a16:creationId xmlns="" xmlns:a16="http://schemas.microsoft.com/office/drawing/2014/main" id="{29AD715F-C86E-4285-94C6-465038B282D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76F9458-5B31-4564-B8E9-7CAB5A04BD76}" type="slidenum">
              <a:rPr lang="fr-CH" smtClean="0"/>
              <a:t>‹N°›</a:t>
            </a:fld>
            <a:endParaRPr lang="fr-CH"/>
          </a:p>
        </p:txBody>
      </p:sp>
    </p:spTree>
    <p:extLst>
      <p:ext uri="{BB962C8B-B14F-4D97-AF65-F5344CB8AC3E}">
        <p14:creationId xmlns:p14="http://schemas.microsoft.com/office/powerpoint/2010/main" val="384175218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hyperlink" Target="https://www.recircle.eu/dk/en/hello-partner-restaurants-takeaway/"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 xmlns:a16="http://schemas.microsoft.com/office/drawing/2014/main" id="{9610E036-2A92-4911-849D-03DED39748D5}"/>
              </a:ext>
            </a:extLst>
          </p:cNvPr>
          <p:cNvSpPr txBox="1">
            <a:spLocks/>
          </p:cNvSpPr>
          <p:nvPr/>
        </p:nvSpPr>
        <p:spPr>
          <a:xfrm>
            <a:off x="4139952" y="1779662"/>
            <a:ext cx="4176464" cy="874681"/>
          </a:xfrm>
          <a:prstGeom prst="rect">
            <a:avLst/>
          </a:prstGeom>
          <a:effectLst/>
        </p:spPr>
        <p:txBody>
          <a:bodyPr vert="horz" lIns="91440" tIns="45720" rIns="91440" bIns="45720" rtlCol="0" anchor="b">
            <a:noAutofit/>
          </a:bodyPr>
          <a:lstStyle>
            <a:lvl1pPr algn="l" defTabSz="914400" rtl="0" eaLnBrk="1" latinLnBrk="0" hangingPunct="1">
              <a:lnSpc>
                <a:spcPct val="90000"/>
              </a:lnSpc>
              <a:spcBef>
                <a:spcPct val="0"/>
              </a:spcBef>
              <a:buNone/>
              <a:defRPr sz="5400" b="1"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CH" sz="5400" b="1" i="0" u="none" strike="noStrike" kern="1200" cap="none" spc="0" normalizeH="0" baseline="0" noProof="0" dirty="0">
                <a:ln>
                  <a:noFill/>
                </a:ln>
                <a:solidFill>
                  <a:sysClr val="window" lastClr="FFFFFF"/>
                </a:solidFill>
                <a:effectLst/>
                <a:uLnTx/>
                <a:uFillTx/>
                <a:latin typeface="Calibri" panose="020F0502020204030204" pitchFamily="34" charset="0"/>
                <a:ea typeface="+mj-ea"/>
                <a:cs typeface="Calibri" panose="020F0502020204030204" pitchFamily="34" charset="0"/>
              </a:rPr>
              <a:t>reCIRCLE</a:t>
            </a:r>
          </a:p>
        </p:txBody>
      </p:sp>
      <p:sp>
        <p:nvSpPr>
          <p:cNvPr id="4" name="Untertitel 4">
            <a:extLst>
              <a:ext uri="{FF2B5EF4-FFF2-40B4-BE49-F238E27FC236}">
                <a16:creationId xmlns="" xmlns:a16="http://schemas.microsoft.com/office/drawing/2014/main" id="{8E6EB17F-C8E6-41A9-B9E4-BD26AC9F83B8}"/>
              </a:ext>
            </a:extLst>
          </p:cNvPr>
          <p:cNvSpPr txBox="1">
            <a:spLocks/>
          </p:cNvSpPr>
          <p:nvPr/>
        </p:nvSpPr>
        <p:spPr>
          <a:xfrm>
            <a:off x="4139952" y="2712401"/>
            <a:ext cx="4176464" cy="1317675"/>
          </a:xfrm>
          <a:prstGeom prst="rect">
            <a:avLst/>
          </a:prstGeom>
          <a:effectLst/>
        </p:spPr>
        <p:txBody>
          <a:bodyPr vert="horz" lIns="91440" tIns="45720" rIns="91440" bIns="45720" rtlCol="0">
            <a:noAutofit/>
          </a:bodyPr>
          <a:lstStyle>
            <a:lvl1pPr marL="0" indent="0" algn="l" defTabSz="914400" rtl="0" eaLnBrk="1" latinLnBrk="0" hangingPunct="1">
              <a:lnSpc>
                <a:spcPct val="110000"/>
              </a:lnSpc>
              <a:spcBef>
                <a:spcPts val="0"/>
              </a:spcBef>
              <a:buFont typeface="Arial" panose="020B0604020202020204" pitchFamily="34" charset="0"/>
              <a:buNone/>
              <a:defRPr sz="2400" kern="1200" spc="10" baseline="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10000"/>
              </a:lnSpc>
              <a:spcBef>
                <a:spcPts val="0"/>
              </a:spcBef>
              <a:buFont typeface="Arial" panose="020B0604020202020204" pitchFamily="34" charset="0"/>
              <a:buNone/>
              <a:defRPr sz="2000" kern="1200" spc="10" baseline="0">
                <a:solidFill>
                  <a:schemeClr val="tx1"/>
                </a:solidFill>
                <a:latin typeface="Calibri" panose="020F0502020204030204" pitchFamily="34" charset="0"/>
                <a:ea typeface="+mn-ea"/>
                <a:cs typeface="Calibri" panose="020F0502020204030204" pitchFamily="34" charset="0"/>
              </a:defRPr>
            </a:lvl2pPr>
            <a:lvl3pPr marL="914400" indent="0" algn="ctr"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Calibri" panose="020F0502020204030204" pitchFamily="34" charset="0"/>
                <a:ea typeface="+mn-ea"/>
                <a:cs typeface="Calibri" panose="020F0502020204030204" pitchFamily="34" charset="0"/>
              </a:defRPr>
            </a:lvl3pPr>
            <a:lvl4pPr marL="1371600" indent="0" algn="ctr" defTabSz="914400" rtl="0" eaLnBrk="1" latinLnBrk="0" hangingPunct="1">
              <a:lnSpc>
                <a:spcPct val="110000"/>
              </a:lnSpc>
              <a:spcBef>
                <a:spcPts val="0"/>
              </a:spcBef>
              <a:buFont typeface="Arial" panose="020B0604020202020204" pitchFamily="34" charset="0"/>
              <a:buNone/>
              <a:defRPr sz="1600" kern="1200" spc="10" baseline="0">
                <a:solidFill>
                  <a:schemeClr val="tx1"/>
                </a:solidFill>
                <a:latin typeface="Calibri" panose="020F0502020204030204" pitchFamily="34" charset="0"/>
                <a:ea typeface="+mn-ea"/>
                <a:cs typeface="Calibri" panose="020F0502020204030204" pitchFamily="34" charset="0"/>
              </a:defRPr>
            </a:lvl4pPr>
            <a:lvl5pPr marL="1828800" indent="0" algn="ctr" defTabSz="914400" rtl="0" eaLnBrk="1" latinLnBrk="0" hangingPunct="1">
              <a:lnSpc>
                <a:spcPct val="110000"/>
              </a:lnSpc>
              <a:spcBef>
                <a:spcPts val="0"/>
              </a:spcBef>
              <a:buFont typeface="Arial" panose="020B0604020202020204" pitchFamily="34" charset="0"/>
              <a:buNone/>
              <a:defRPr sz="1600" kern="1200" spc="10" baseline="0">
                <a:solidFill>
                  <a:schemeClr val="tx1"/>
                </a:solidFill>
                <a:latin typeface="Calibri" panose="020F0502020204030204" pitchFamily="34" charset="0"/>
                <a:ea typeface="+mn-ea"/>
                <a:cs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de-DE" dirty="0">
                <a:solidFill>
                  <a:sysClr val="window" lastClr="FFFFFF"/>
                </a:solidFill>
              </a:rPr>
              <a:t>WE LOVE TO REUSE!</a:t>
            </a:r>
            <a:endParaRPr kumimoji="0" lang="de-DE" sz="2400" b="0" i="0" u="none" strike="noStrike" kern="1200" cap="none" spc="1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10355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normAutofit fontScale="90000"/>
          </a:bodyPr>
          <a:lstStyle/>
          <a:p>
            <a:r>
              <a:rPr lang="de-CH" sz="2800" cap="all" dirty="0" err="1">
                <a:latin typeface="Calibri" panose="020F0502020204030204" pitchFamily="34" charset="0"/>
              </a:rPr>
              <a:t>comment</a:t>
            </a:r>
            <a:r>
              <a:rPr lang="de-CH" sz="2800" cap="all" dirty="0">
                <a:latin typeface="Calibri" panose="020F0502020204030204" pitchFamily="34" charset="0"/>
              </a:rPr>
              <a:t> </a:t>
            </a:r>
            <a:r>
              <a:rPr lang="de-CH" sz="2800" cap="all" dirty="0" err="1">
                <a:latin typeface="Calibri" panose="020F0502020204030204" pitchFamily="34" charset="0"/>
              </a:rPr>
              <a:t>nous</a:t>
            </a:r>
            <a:r>
              <a:rPr lang="de-CH" sz="2800" cap="all" dirty="0">
                <a:latin typeface="Calibri" panose="020F0502020204030204" pitchFamily="34" charset="0"/>
              </a:rPr>
              <a:t> </a:t>
            </a:r>
            <a:r>
              <a:rPr lang="de-CH" sz="2800" cap="all" dirty="0" err="1">
                <a:latin typeface="Calibri" panose="020F0502020204030204" pitchFamily="34" charset="0"/>
              </a:rPr>
              <a:t>faisons</a:t>
            </a:r>
            <a:r>
              <a:rPr lang="de-CH" sz="2800" cap="all" dirty="0">
                <a:latin typeface="Calibri" panose="020F0502020204030204" pitchFamily="34" charset="0"/>
              </a:rPr>
              <a:t> </a:t>
            </a:r>
            <a:r>
              <a:rPr lang="de-CH" sz="2800" cap="all" dirty="0" err="1">
                <a:latin typeface="Calibri" panose="020F0502020204030204" pitchFamily="34" charset="0"/>
              </a:rPr>
              <a:t>ça</a:t>
            </a:r>
            <a:r>
              <a:rPr lang="de-CH" sz="2800" cap="all" dirty="0">
                <a:latin typeface="Calibri" panose="020F0502020204030204" pitchFamily="34" charset="0"/>
              </a:rPr>
              <a:t>?</a:t>
            </a:r>
            <a:endParaRPr lang="de-CH" cap="all" dirty="0"/>
          </a:p>
        </p:txBody>
      </p:sp>
      <p:sp>
        <p:nvSpPr>
          <p:cNvPr id="2" name="Untertitel 1">
            <a:extLst>
              <a:ext uri="{FF2B5EF4-FFF2-40B4-BE49-F238E27FC236}">
                <a16:creationId xmlns="" xmlns:a16="http://schemas.microsoft.com/office/drawing/2014/main" id="{D00DFC0C-4E59-4F4C-826C-416DF1440377}"/>
              </a:ext>
            </a:extLst>
          </p:cNvPr>
          <p:cNvSpPr>
            <a:spLocks noGrp="1"/>
          </p:cNvSpPr>
          <p:nvPr>
            <p:ph type="subTitle" idx="1"/>
          </p:nvPr>
        </p:nvSpPr>
        <p:spPr/>
        <p:txBody>
          <a:bodyPr>
            <a:normAutofit/>
          </a:bodyPr>
          <a:lstStyle/>
          <a:p>
            <a:pPr>
              <a:lnSpc>
                <a:spcPct val="150000"/>
              </a:lnSpc>
            </a:pPr>
            <a:r>
              <a:rPr lang="de-CH" b="1" dirty="0">
                <a:latin typeface="+mn-lt"/>
              </a:rPr>
              <a:t>du </a:t>
            </a:r>
            <a:r>
              <a:rPr lang="de-CH" b="1" dirty="0" err="1">
                <a:latin typeface="+mn-lt"/>
              </a:rPr>
              <a:t>linéaire</a:t>
            </a:r>
            <a:r>
              <a:rPr lang="de-CH" b="1" dirty="0">
                <a:latin typeface="+mn-lt"/>
              </a:rPr>
              <a:t> au </a:t>
            </a:r>
            <a:r>
              <a:rPr lang="de-CH" b="1" dirty="0" err="1">
                <a:latin typeface="+mn-lt"/>
              </a:rPr>
              <a:t>circulair</a:t>
            </a:r>
            <a:r>
              <a:rPr lang="de-CH" b="1" dirty="0">
                <a:latin typeface="+mn-lt"/>
              </a:rPr>
              <a:t> :</a:t>
            </a:r>
            <a:r>
              <a:rPr lang="de-CH" dirty="0">
                <a:latin typeface="+mn-lt"/>
              </a:rPr>
              <a:t/>
            </a:r>
            <a:br>
              <a:rPr lang="de-CH" dirty="0">
                <a:latin typeface="+mn-lt"/>
              </a:rPr>
            </a:br>
            <a:r>
              <a:rPr lang="de-CH" dirty="0">
                <a:latin typeface="+mn-lt"/>
              </a:rPr>
              <a:t>simple - </a:t>
            </a:r>
            <a:r>
              <a:rPr lang="de-CH" dirty="0" err="1">
                <a:latin typeface="+mn-lt"/>
              </a:rPr>
              <a:t>payable</a:t>
            </a:r>
            <a:r>
              <a:rPr lang="de-CH" dirty="0">
                <a:latin typeface="+mn-lt"/>
              </a:rPr>
              <a:t> - </a:t>
            </a:r>
            <a:r>
              <a:rPr lang="de-CH" dirty="0" err="1">
                <a:latin typeface="+mn-lt"/>
              </a:rPr>
              <a:t>meilleur</a:t>
            </a:r>
            <a:endParaRPr lang="de-CH"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10</a:t>
            </a:fld>
            <a:endParaRPr lang="de-CH">
              <a:solidFill>
                <a:srgbClr val="511A4B"/>
              </a:solidFill>
            </a:endParaRPr>
          </a:p>
        </p:txBody>
      </p:sp>
      <p:pic>
        <p:nvPicPr>
          <p:cNvPr id="7" name="Grafik 6">
            <a:extLst>
              <a:ext uri="{FF2B5EF4-FFF2-40B4-BE49-F238E27FC236}">
                <a16:creationId xmlns="" xmlns:a16="http://schemas.microsoft.com/office/drawing/2014/main" id="{2EBC5026-A96A-4234-9317-458B7B34AF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511" y="1185596"/>
            <a:ext cx="3614008" cy="3614008"/>
          </a:xfrm>
          <a:prstGeom prst="rect">
            <a:avLst/>
          </a:prstGeom>
        </p:spPr>
      </p:pic>
    </p:spTree>
    <p:extLst>
      <p:ext uri="{BB962C8B-B14F-4D97-AF65-F5344CB8AC3E}">
        <p14:creationId xmlns:p14="http://schemas.microsoft.com/office/powerpoint/2010/main" val="1222030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 xmlns:a16="http://schemas.microsoft.com/office/drawing/2014/main" id="{803C15D7-5948-4A76-B81A-5CD5D1DDFFCA}"/>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153" y="1409369"/>
            <a:ext cx="2771830" cy="2124236"/>
          </a:xfrm>
          <a:prstGeom prst="rect">
            <a:avLst/>
          </a:prstGeom>
        </p:spPr>
      </p:pic>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normAutofit fontScale="90000"/>
          </a:bodyPr>
          <a:lstStyle/>
          <a:p>
            <a:r>
              <a:rPr lang="de-CH" sz="2800" cap="all" dirty="0">
                <a:latin typeface="Calibri" panose="020F0502020204030204" pitchFamily="34" charset="0"/>
              </a:rPr>
              <a:t>Le </a:t>
            </a:r>
            <a:r>
              <a:rPr lang="de-CH" sz="2800" cap="all" dirty="0" err="1">
                <a:latin typeface="Calibri" panose="020F0502020204030204" pitchFamily="34" charset="0"/>
              </a:rPr>
              <a:t>motif</a:t>
            </a:r>
            <a:r>
              <a:rPr lang="de-CH" sz="2800" cap="all" dirty="0">
                <a:latin typeface="Calibri" panose="020F0502020204030204" pitchFamily="34" charset="0"/>
              </a:rPr>
              <a:t> </a:t>
            </a:r>
            <a:r>
              <a:rPr lang="de-CH" sz="2800" cap="all" dirty="0" err="1">
                <a:latin typeface="Calibri" panose="020F0502020204030204" pitchFamily="34" charset="0"/>
              </a:rPr>
              <a:t>est</a:t>
            </a:r>
            <a:r>
              <a:rPr lang="de-CH" sz="2800" cap="all" dirty="0">
                <a:latin typeface="Calibri" panose="020F0502020204030204" pitchFamily="34" charset="0"/>
              </a:rPr>
              <a:t> </a:t>
            </a:r>
            <a:r>
              <a:rPr lang="de-CH" sz="2800" cap="all" dirty="0" err="1">
                <a:latin typeface="Calibri" panose="020F0502020204030204" pitchFamily="34" charset="0"/>
              </a:rPr>
              <a:t>clair</a:t>
            </a:r>
            <a:r>
              <a:rPr lang="de-CH" sz="2800" cap="all" dirty="0">
                <a:latin typeface="Calibri" panose="020F0502020204030204" pitchFamily="34" charset="0"/>
              </a:rPr>
              <a:t> !</a:t>
            </a:r>
            <a:endParaRPr lang="de-CH" cap="all" dirty="0"/>
          </a:p>
        </p:txBody>
      </p:sp>
      <p:sp>
        <p:nvSpPr>
          <p:cNvPr id="2" name="Untertitel 1">
            <a:extLst>
              <a:ext uri="{FF2B5EF4-FFF2-40B4-BE49-F238E27FC236}">
                <a16:creationId xmlns="" xmlns:a16="http://schemas.microsoft.com/office/drawing/2014/main" id="{7E4DEB83-6B29-4FE1-BD7D-851D6A58C3AF}"/>
              </a:ext>
            </a:extLst>
          </p:cNvPr>
          <p:cNvSpPr>
            <a:spLocks noGrp="1"/>
          </p:cNvSpPr>
          <p:nvPr>
            <p:ph type="subTitle" idx="1"/>
          </p:nvPr>
        </p:nvSpPr>
        <p:spPr>
          <a:xfrm>
            <a:off x="584104" y="1491630"/>
            <a:ext cx="6858000" cy="1959714"/>
          </a:xfrm>
        </p:spPr>
        <p:txBody>
          <a:bodyPr>
            <a:normAutofit fontScale="25000" lnSpcReduction="20000"/>
          </a:bodyPr>
          <a:lstStyle/>
          <a:p>
            <a:r>
              <a:rPr lang="de-CH" sz="4600" b="1" dirty="0"/>
              <a:t>reCIRCLE </a:t>
            </a:r>
            <a:r>
              <a:rPr lang="fr-FR" sz="4600" b="1" dirty="0"/>
              <a:t>remplace les emballages jetables</a:t>
            </a:r>
            <a:endParaRPr lang="fr-FR" sz="4600" b="1" dirty="0">
              <a:solidFill>
                <a:srgbClr val="511A4B"/>
              </a:solidFill>
              <a:latin typeface="+mn-lt"/>
            </a:endParaRPr>
          </a:p>
          <a:p>
            <a:r>
              <a:rPr lang="fr-FR" sz="4600" dirty="0">
                <a:solidFill>
                  <a:srgbClr val="511A4B"/>
                </a:solidFill>
                <a:latin typeface="+mn-lt"/>
              </a:rPr>
              <a:t>Les emballages reCIRCLE sont :</a:t>
            </a:r>
          </a:p>
          <a:p>
            <a:pPr marL="285750" indent="-285750">
              <a:buClr>
                <a:srgbClr val="EF776E"/>
              </a:buClr>
              <a:buFont typeface="Arial" panose="020B0604020202020204" pitchFamily="34" charset="0"/>
              <a:buChar char="•"/>
            </a:pPr>
            <a:r>
              <a:rPr lang="fr-FR" sz="4600" dirty="0">
                <a:solidFill>
                  <a:srgbClr val="511A4B"/>
                </a:solidFill>
                <a:latin typeface="+mn-lt"/>
              </a:rPr>
              <a:t>réutilisables</a:t>
            </a:r>
          </a:p>
          <a:p>
            <a:pPr marL="285750" indent="-285750">
              <a:buClr>
                <a:srgbClr val="EF776E"/>
              </a:buClr>
              <a:buFont typeface="Arial" panose="020B0604020202020204" pitchFamily="34" charset="0"/>
              <a:buChar char="•"/>
            </a:pPr>
            <a:r>
              <a:rPr lang="fr-FR" sz="4600" dirty="0">
                <a:solidFill>
                  <a:srgbClr val="511A4B"/>
                </a:solidFill>
                <a:latin typeface="+mn-lt"/>
              </a:rPr>
              <a:t>de haute qualité</a:t>
            </a:r>
          </a:p>
          <a:p>
            <a:pPr marL="285750" indent="-285750">
              <a:buClr>
                <a:srgbClr val="EF776E"/>
              </a:buClr>
              <a:buFont typeface="Arial" panose="020B0604020202020204" pitchFamily="34" charset="0"/>
              <a:buChar char="•"/>
            </a:pPr>
            <a:r>
              <a:rPr lang="fr-FR" sz="4600" dirty="0">
                <a:solidFill>
                  <a:srgbClr val="511A4B"/>
                </a:solidFill>
                <a:latin typeface="+mn-lt"/>
              </a:rPr>
              <a:t>payables</a:t>
            </a:r>
          </a:p>
          <a:p>
            <a:pPr marL="285750" indent="-285750">
              <a:buClr>
                <a:srgbClr val="EF776E"/>
              </a:buClr>
              <a:buFont typeface="Arial" panose="020B0604020202020204" pitchFamily="34" charset="0"/>
              <a:buChar char="•"/>
            </a:pPr>
            <a:r>
              <a:rPr lang="fr-FR" sz="4600" dirty="0">
                <a:solidFill>
                  <a:srgbClr val="511A4B"/>
                </a:solidFill>
                <a:latin typeface="+mn-lt"/>
              </a:rPr>
              <a:t>écologiques</a:t>
            </a:r>
            <a:endParaRPr lang="de-CH" sz="4600" dirty="0">
              <a:solidFill>
                <a:srgbClr val="511A4B"/>
              </a:solidFill>
              <a:latin typeface="+mn-lt"/>
            </a:endParaRPr>
          </a:p>
          <a:p>
            <a:pPr marL="285750" indent="-285750">
              <a:buClr>
                <a:srgbClr val="EF776E"/>
              </a:buClr>
              <a:buFont typeface="Arial" panose="020B0604020202020204" pitchFamily="34" charset="0"/>
              <a:buChar char="•"/>
            </a:pPr>
            <a:r>
              <a:rPr lang="fr-FR" sz="4600" dirty="0">
                <a:solidFill>
                  <a:srgbClr val="511A4B"/>
                </a:solidFill>
                <a:latin typeface="+mn-lt"/>
              </a:rPr>
              <a:t>Les produits peuvent être retournés à vie dans les entreprises partenaires de reCIRCLE.</a:t>
            </a:r>
            <a:endParaRPr lang="de-CH" sz="4600" dirty="0">
              <a:solidFill>
                <a:srgbClr val="511A4B"/>
              </a:solidFill>
              <a:latin typeface="+mn-lt"/>
            </a:endParaRPr>
          </a:p>
          <a:p>
            <a:endParaRPr lang="fr-CH"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11</a:t>
            </a:fld>
            <a:endParaRPr lang="de-CH">
              <a:solidFill>
                <a:srgbClr val="511A4B"/>
              </a:solidFill>
            </a:endParaRPr>
          </a:p>
        </p:txBody>
      </p:sp>
    </p:spTree>
    <p:extLst>
      <p:ext uri="{BB962C8B-B14F-4D97-AF65-F5344CB8AC3E}">
        <p14:creationId xmlns:p14="http://schemas.microsoft.com/office/powerpoint/2010/main" val="100703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 xmlns:a16="http://schemas.microsoft.com/office/drawing/2014/main" id="{CFFCC44E-1B8C-4C54-880B-184206DE07B0}"/>
              </a:ext>
            </a:extLst>
          </p:cNvPr>
          <p:cNvSpPr>
            <a:spLocks noGrp="1"/>
          </p:cNvSpPr>
          <p:nvPr>
            <p:ph type="title"/>
          </p:nvPr>
        </p:nvSpPr>
        <p:spPr/>
        <p:txBody>
          <a:bodyPr>
            <a:normAutofit fontScale="90000"/>
          </a:bodyPr>
          <a:lstStyle/>
          <a:p>
            <a:r>
              <a:rPr lang="de-CH" sz="2800" cap="all" dirty="0">
                <a:latin typeface="Calibri" panose="020F0502020204030204" pitchFamily="34" charset="0"/>
              </a:rPr>
              <a:t>Le </a:t>
            </a:r>
            <a:r>
              <a:rPr lang="de-CH" sz="2800" cap="all" dirty="0" err="1">
                <a:latin typeface="Calibri" panose="020F0502020204030204" pitchFamily="34" charset="0"/>
              </a:rPr>
              <a:t>motif</a:t>
            </a:r>
            <a:r>
              <a:rPr lang="de-CH" sz="2800" cap="all" dirty="0">
                <a:latin typeface="Calibri" panose="020F0502020204030204" pitchFamily="34" charset="0"/>
              </a:rPr>
              <a:t> </a:t>
            </a:r>
            <a:r>
              <a:rPr lang="de-CH" sz="2800" cap="all" dirty="0" err="1">
                <a:latin typeface="Calibri" panose="020F0502020204030204" pitchFamily="34" charset="0"/>
              </a:rPr>
              <a:t>est</a:t>
            </a:r>
            <a:r>
              <a:rPr lang="de-CH" sz="2800" cap="all" dirty="0">
                <a:latin typeface="Calibri" panose="020F0502020204030204" pitchFamily="34" charset="0"/>
              </a:rPr>
              <a:t> </a:t>
            </a:r>
            <a:r>
              <a:rPr lang="de-CH" sz="2800" cap="all" dirty="0" err="1">
                <a:latin typeface="Calibri" panose="020F0502020204030204" pitchFamily="34" charset="0"/>
              </a:rPr>
              <a:t>clair</a:t>
            </a:r>
            <a:r>
              <a:rPr lang="de-CH" sz="2800" cap="all" dirty="0">
                <a:latin typeface="Calibri" panose="020F0502020204030204" pitchFamily="34" charset="0"/>
              </a:rPr>
              <a:t> !</a:t>
            </a:r>
            <a:endParaRPr lang="de-CH" cap="all" dirty="0"/>
          </a:p>
        </p:txBody>
      </p:sp>
      <p:sp>
        <p:nvSpPr>
          <p:cNvPr id="2" name="Untertitel 1">
            <a:extLst>
              <a:ext uri="{FF2B5EF4-FFF2-40B4-BE49-F238E27FC236}">
                <a16:creationId xmlns="" xmlns:a16="http://schemas.microsoft.com/office/drawing/2014/main" id="{CE205B59-A788-43DA-9B71-6132C1C13114}"/>
              </a:ext>
            </a:extLst>
          </p:cNvPr>
          <p:cNvSpPr>
            <a:spLocks noGrp="1"/>
          </p:cNvSpPr>
          <p:nvPr>
            <p:ph type="subTitle" idx="1"/>
          </p:nvPr>
        </p:nvSpPr>
        <p:spPr/>
        <p:txBody>
          <a:bodyPr/>
          <a:lstStyle/>
          <a:p>
            <a:r>
              <a:rPr lang="de-CH" b="1" dirty="0" err="1"/>
              <a:t>Bilan</a:t>
            </a:r>
            <a:r>
              <a:rPr lang="de-CH" b="1" dirty="0"/>
              <a:t> </a:t>
            </a:r>
            <a:r>
              <a:rPr lang="de-CH" b="1" dirty="0" err="1"/>
              <a:t>écologique</a:t>
            </a:r>
            <a:r>
              <a:rPr lang="de-CH" b="1" dirty="0"/>
              <a:t> par </a:t>
            </a:r>
            <a:r>
              <a:rPr lang="de-CH" b="1" dirty="0" err="1"/>
              <a:t>repas</a:t>
            </a:r>
            <a:endParaRPr lang="fr-CH" b="1" dirty="0">
              <a:solidFill>
                <a:srgbClr val="511A4B"/>
              </a:solidFill>
              <a:cs typeface="Calibri" panose="020F0502020204030204" pitchFamily="34" charset="0"/>
            </a:endParaRPr>
          </a:p>
          <a:p>
            <a:r>
              <a:rPr lang="fr-CH" dirty="0">
                <a:solidFill>
                  <a:srgbClr val="511A4B"/>
                </a:solidFill>
                <a:latin typeface="Calibri" panose="020F0502020204030204" pitchFamily="34" charset="0"/>
                <a:cs typeface="Calibri" panose="020F0502020204030204" pitchFamily="34" charset="0"/>
              </a:rPr>
              <a:t>Il est plus écologique de réutiliser que de recycler, composter ou valoriser par traitement thermique après une utilisation unique.</a:t>
            </a:r>
          </a:p>
          <a:p>
            <a:endParaRPr lang="fr-CH"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12</a:t>
            </a:fld>
            <a:endParaRPr lang="de-CH">
              <a:solidFill>
                <a:srgbClr val="511A4B"/>
              </a:solidFill>
            </a:endParaRPr>
          </a:p>
        </p:txBody>
      </p:sp>
      <p:pic>
        <p:nvPicPr>
          <p:cNvPr id="7" name="Picture 13" descr="Timeline&#10;&#10;Description automatically generated">
            <a:extLst>
              <a:ext uri="{FF2B5EF4-FFF2-40B4-BE49-F238E27FC236}">
                <a16:creationId xmlns="" xmlns:a16="http://schemas.microsoft.com/office/drawing/2014/main" id="{03BF4DA6-2278-4AD5-A102-A54809AD32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603" y="2357446"/>
            <a:ext cx="6545564" cy="2558965"/>
          </a:xfrm>
          <a:prstGeom prst="rect">
            <a:avLst/>
          </a:prstGeom>
        </p:spPr>
      </p:pic>
    </p:spTree>
    <p:extLst>
      <p:ext uri="{BB962C8B-B14F-4D97-AF65-F5344CB8AC3E}">
        <p14:creationId xmlns:p14="http://schemas.microsoft.com/office/powerpoint/2010/main" val="340039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normAutofit fontScale="90000"/>
          </a:bodyPr>
          <a:lstStyle/>
          <a:p>
            <a:r>
              <a:rPr lang="de-CH" sz="2800" cap="all" dirty="0">
                <a:latin typeface="Calibri" panose="020F0502020204030204" pitchFamily="34" charset="0"/>
              </a:rPr>
              <a:t>Comment </a:t>
            </a:r>
            <a:r>
              <a:rPr lang="de-CH" sz="2800" cap="all" dirty="0" err="1">
                <a:latin typeface="Calibri" panose="020F0502020204030204" pitchFamily="34" charset="0"/>
              </a:rPr>
              <a:t>faisons-nous</a:t>
            </a:r>
            <a:r>
              <a:rPr lang="de-CH" sz="2800" cap="all" dirty="0">
                <a:latin typeface="Calibri" panose="020F0502020204030204" pitchFamily="34" charset="0"/>
              </a:rPr>
              <a:t> </a:t>
            </a:r>
            <a:r>
              <a:rPr lang="de-CH" sz="2800" cap="all" dirty="0" err="1">
                <a:latin typeface="Calibri" panose="020F0502020204030204" pitchFamily="34" charset="0"/>
              </a:rPr>
              <a:t>ça</a:t>
            </a:r>
            <a:r>
              <a:rPr lang="de-CH" sz="2800" cap="all" dirty="0">
                <a:latin typeface="Calibri" panose="020F0502020204030204" pitchFamily="34" charset="0"/>
              </a:rPr>
              <a:t> ?</a:t>
            </a:r>
            <a:endParaRPr lang="de-CH" cap="all"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13</a:t>
            </a:fld>
            <a:endParaRPr lang="de-CH">
              <a:solidFill>
                <a:srgbClr val="511A4B"/>
              </a:solidFill>
            </a:endParaRPr>
          </a:p>
        </p:txBody>
      </p:sp>
      <p:sp>
        <p:nvSpPr>
          <p:cNvPr id="7" name="Titel 1">
            <a:extLst>
              <a:ext uri="{FF2B5EF4-FFF2-40B4-BE49-F238E27FC236}">
                <a16:creationId xmlns="" xmlns:a16="http://schemas.microsoft.com/office/drawing/2014/main" id="{A17D8AF5-AA2C-41C7-855B-38A622E999F7}"/>
              </a:ext>
            </a:extLst>
          </p:cNvPr>
          <p:cNvSpPr txBox="1">
            <a:spLocks/>
          </p:cNvSpPr>
          <p:nvPr/>
        </p:nvSpPr>
        <p:spPr>
          <a:xfrm>
            <a:off x="594320" y="1185596"/>
            <a:ext cx="8102724" cy="6480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600" b="1" kern="1200">
                <a:solidFill>
                  <a:srgbClr val="511A4B"/>
                </a:solidFill>
                <a:latin typeface="Calibri" panose="020F0502020204030204" pitchFamily="34" charset="0"/>
                <a:ea typeface="+mj-ea"/>
                <a:cs typeface="Calibri" panose="020F0502020204030204" pitchFamily="34" charset="0"/>
              </a:defRPr>
            </a:lvl1pPr>
          </a:lstStyle>
          <a:p>
            <a:r>
              <a:rPr lang="de-CH" sz="1500" dirty="0"/>
              <a:t>Nous </a:t>
            </a:r>
            <a:r>
              <a:rPr lang="de-CH" sz="1500" dirty="0" err="1"/>
              <a:t>créons</a:t>
            </a:r>
            <a:r>
              <a:rPr lang="de-CH" sz="1500" dirty="0"/>
              <a:t> </a:t>
            </a:r>
            <a:r>
              <a:rPr lang="de-CH" sz="1500" dirty="0" err="1"/>
              <a:t>une</a:t>
            </a:r>
            <a:r>
              <a:rPr lang="de-CH" sz="1500" dirty="0"/>
              <a:t> </a:t>
            </a:r>
            <a:r>
              <a:rPr lang="de-CH" sz="1500" dirty="0" err="1"/>
              <a:t>nouvelle</a:t>
            </a:r>
            <a:r>
              <a:rPr lang="de-CH" sz="1500" dirty="0"/>
              <a:t> </a:t>
            </a:r>
            <a:r>
              <a:rPr lang="de-CH" sz="1500" dirty="0" err="1"/>
              <a:t>écoroutine</a:t>
            </a:r>
            <a:endParaRPr lang="de-CH" sz="1500" dirty="0"/>
          </a:p>
        </p:txBody>
      </p:sp>
      <p:sp>
        <p:nvSpPr>
          <p:cNvPr id="9" name="Inhaltsplatzhalter 7">
            <a:extLst>
              <a:ext uri="{FF2B5EF4-FFF2-40B4-BE49-F238E27FC236}">
                <a16:creationId xmlns="" xmlns:a16="http://schemas.microsoft.com/office/drawing/2014/main" id="{0BB4E1DC-5CEA-43F1-94B8-C7AEBD5B1393}"/>
              </a:ext>
            </a:extLst>
          </p:cNvPr>
          <p:cNvSpPr txBox="1">
            <a:spLocks/>
          </p:cNvSpPr>
          <p:nvPr/>
        </p:nvSpPr>
        <p:spPr>
          <a:xfrm>
            <a:off x="2123728" y="1833668"/>
            <a:ext cx="6912768" cy="884940"/>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Calibri" panose="020F0502020204030204" pitchFamily="34" charset="0"/>
                <a:ea typeface="+mn-ea"/>
                <a:cs typeface="Calibri" panose="020F0502020204030204" pitchFamily="34" charset="0"/>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dirty="0">
                <a:solidFill>
                  <a:srgbClr val="511A4B"/>
                </a:solidFill>
                <a:latin typeface="+mn-lt"/>
              </a:rPr>
              <a:t>l’exception positive : </a:t>
            </a:r>
            <a:r>
              <a:rPr lang="fr-FR" sz="1500" dirty="0">
                <a:solidFill>
                  <a:srgbClr val="511A4B"/>
                </a:solidFill>
                <a:latin typeface="+mn-lt"/>
              </a:rPr>
              <a:t>des BOX de qualité supérieure pour tous</a:t>
            </a:r>
          </a:p>
          <a:p>
            <a:r>
              <a:rPr lang="fr-FR" sz="1500" b="1" dirty="0">
                <a:solidFill>
                  <a:srgbClr val="511A4B"/>
                </a:solidFill>
                <a:latin typeface="+mn-lt"/>
              </a:rPr>
              <a:t>le pas décisif : </a:t>
            </a:r>
            <a:r>
              <a:rPr lang="fr-FR" sz="1500" dirty="0">
                <a:solidFill>
                  <a:srgbClr val="511A4B"/>
                </a:solidFill>
                <a:latin typeface="+mn-lt"/>
              </a:rPr>
              <a:t>les emballages ont une valeur</a:t>
            </a:r>
          </a:p>
          <a:p>
            <a:r>
              <a:rPr lang="fr-FR" sz="1500" b="1" dirty="0">
                <a:solidFill>
                  <a:srgbClr val="511A4B"/>
                </a:solidFill>
                <a:latin typeface="+mn-lt"/>
              </a:rPr>
              <a:t>une vision à long terme : </a:t>
            </a:r>
            <a:r>
              <a:rPr lang="fr-FR" sz="1500" dirty="0">
                <a:solidFill>
                  <a:srgbClr val="511A4B"/>
                </a:solidFill>
                <a:latin typeface="+mn-lt"/>
              </a:rPr>
              <a:t>un réseau reCIRCLE européen</a:t>
            </a:r>
          </a:p>
        </p:txBody>
      </p:sp>
      <p:sp>
        <p:nvSpPr>
          <p:cNvPr id="8" name="Inhaltsplatzhalter 7">
            <a:extLst>
              <a:ext uri="{FF2B5EF4-FFF2-40B4-BE49-F238E27FC236}">
                <a16:creationId xmlns="" xmlns:a16="http://schemas.microsoft.com/office/drawing/2014/main" id="{3603C46D-4956-4653-9336-00A43C37512E}"/>
              </a:ext>
            </a:extLst>
          </p:cNvPr>
          <p:cNvSpPr txBox="1">
            <a:spLocks/>
          </p:cNvSpPr>
          <p:nvPr/>
        </p:nvSpPr>
        <p:spPr>
          <a:xfrm>
            <a:off x="2123728" y="2839405"/>
            <a:ext cx="6912768" cy="884940"/>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Calibri" panose="020F0502020204030204" pitchFamily="34" charset="0"/>
                <a:ea typeface="+mn-ea"/>
                <a:cs typeface="Calibri" panose="020F0502020204030204" pitchFamily="34" charset="0"/>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dirty="0">
                <a:solidFill>
                  <a:srgbClr val="511A4B"/>
                </a:solidFill>
                <a:latin typeface="+mn-lt"/>
              </a:rPr>
              <a:t>toucher les cœurs : </a:t>
            </a:r>
            <a:r>
              <a:rPr lang="fr-FR" sz="1500" dirty="0">
                <a:solidFill>
                  <a:srgbClr val="511A4B"/>
                </a:solidFill>
                <a:latin typeface="+mn-lt"/>
              </a:rPr>
              <a:t>utiliser nos BOX est un engagement</a:t>
            </a:r>
          </a:p>
          <a:p>
            <a:r>
              <a:rPr lang="fr-FR" sz="1500" b="1" dirty="0">
                <a:solidFill>
                  <a:srgbClr val="511A4B"/>
                </a:solidFill>
                <a:latin typeface="+mn-lt"/>
              </a:rPr>
              <a:t>simplifier le changement : </a:t>
            </a:r>
            <a:r>
              <a:rPr lang="fr-FR" sz="1500" dirty="0">
                <a:solidFill>
                  <a:srgbClr val="511A4B"/>
                </a:solidFill>
                <a:latin typeface="+mn-lt"/>
              </a:rPr>
              <a:t>disponibilité grâce au réseau</a:t>
            </a:r>
          </a:p>
          <a:p>
            <a:r>
              <a:rPr lang="fr-FR" sz="1500" b="1" dirty="0">
                <a:solidFill>
                  <a:srgbClr val="511A4B"/>
                </a:solidFill>
                <a:latin typeface="+mn-lt"/>
              </a:rPr>
              <a:t>parler clairement : </a:t>
            </a:r>
            <a:r>
              <a:rPr lang="fr-FR" sz="1500" dirty="0">
                <a:solidFill>
                  <a:srgbClr val="511A4B"/>
                </a:solidFill>
                <a:latin typeface="+mn-lt"/>
              </a:rPr>
              <a:t>communiquer l’objectif</a:t>
            </a:r>
          </a:p>
        </p:txBody>
      </p:sp>
      <p:sp>
        <p:nvSpPr>
          <p:cNvPr id="12" name="Inhaltsplatzhalter 7">
            <a:extLst>
              <a:ext uri="{FF2B5EF4-FFF2-40B4-BE49-F238E27FC236}">
                <a16:creationId xmlns="" xmlns:a16="http://schemas.microsoft.com/office/drawing/2014/main" id="{E47CBD4F-6A12-4749-8B76-2325FBF3B9EF}"/>
              </a:ext>
            </a:extLst>
          </p:cNvPr>
          <p:cNvSpPr txBox="1">
            <a:spLocks/>
          </p:cNvSpPr>
          <p:nvPr/>
        </p:nvSpPr>
        <p:spPr>
          <a:xfrm>
            <a:off x="2123728" y="3841003"/>
            <a:ext cx="6912768" cy="884940"/>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Calibri" panose="020F0502020204030204" pitchFamily="34" charset="0"/>
                <a:ea typeface="+mn-ea"/>
                <a:cs typeface="Calibri" panose="020F0502020204030204" pitchFamily="34" charset="0"/>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dirty="0">
                <a:solidFill>
                  <a:srgbClr val="511A4B"/>
                </a:solidFill>
                <a:latin typeface="+mn-lt"/>
              </a:rPr>
              <a:t>créer une nouvelle donne : </a:t>
            </a:r>
            <a:r>
              <a:rPr lang="fr-FR" sz="1500" dirty="0">
                <a:solidFill>
                  <a:srgbClr val="511A4B"/>
                </a:solidFill>
                <a:latin typeface="+mn-lt"/>
              </a:rPr>
              <a:t>reCIRCLE est disponible (partout)</a:t>
            </a:r>
          </a:p>
          <a:p>
            <a:r>
              <a:rPr lang="fr-FR" sz="1500" b="1" dirty="0">
                <a:solidFill>
                  <a:srgbClr val="511A4B"/>
                </a:solidFill>
                <a:latin typeface="+mn-lt"/>
              </a:rPr>
              <a:t>changer les habitudes : </a:t>
            </a:r>
            <a:r>
              <a:rPr lang="fr-FR" sz="1500" dirty="0">
                <a:solidFill>
                  <a:srgbClr val="511A4B"/>
                </a:solidFill>
                <a:latin typeface="+mn-lt"/>
              </a:rPr>
              <a:t>les BOX sont échangeables à vie</a:t>
            </a:r>
          </a:p>
          <a:p>
            <a:r>
              <a:rPr lang="fr-FR" sz="1500" b="1" dirty="0">
                <a:solidFill>
                  <a:srgbClr val="511A4B"/>
                </a:solidFill>
                <a:latin typeface="+mn-lt"/>
              </a:rPr>
              <a:t>mobiliser : </a:t>
            </a:r>
            <a:r>
              <a:rPr lang="fr-FR" sz="1500" dirty="0">
                <a:solidFill>
                  <a:srgbClr val="511A4B"/>
                </a:solidFill>
                <a:latin typeface="+mn-lt"/>
              </a:rPr>
              <a:t>visibilité, visibilité, visibilité</a:t>
            </a:r>
          </a:p>
        </p:txBody>
      </p:sp>
      <p:pic>
        <p:nvPicPr>
          <p:cNvPr id="13" name="Grafik 12">
            <a:extLst>
              <a:ext uri="{FF2B5EF4-FFF2-40B4-BE49-F238E27FC236}">
                <a16:creationId xmlns="" xmlns:a16="http://schemas.microsoft.com/office/drawing/2014/main" id="{8C864921-1016-4E10-9656-3462F61AC8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95" t="16953" r="13024" b="18418"/>
          <a:stretch/>
        </p:blipFill>
        <p:spPr>
          <a:xfrm>
            <a:off x="758180" y="2839405"/>
            <a:ext cx="1008887" cy="884940"/>
          </a:xfrm>
          <a:prstGeom prst="rect">
            <a:avLst/>
          </a:prstGeom>
        </p:spPr>
      </p:pic>
      <p:pic>
        <p:nvPicPr>
          <p:cNvPr id="14" name="Grafik 13">
            <a:extLst>
              <a:ext uri="{FF2B5EF4-FFF2-40B4-BE49-F238E27FC236}">
                <a16:creationId xmlns="" xmlns:a16="http://schemas.microsoft.com/office/drawing/2014/main" id="{79AC421E-8546-43CC-BD4D-47714296DD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180" y="1921550"/>
            <a:ext cx="1008887" cy="709176"/>
          </a:xfrm>
          <a:prstGeom prst="rect">
            <a:avLst/>
          </a:prstGeom>
        </p:spPr>
      </p:pic>
      <p:pic>
        <p:nvPicPr>
          <p:cNvPr id="15" name="Grafik 14">
            <a:extLst>
              <a:ext uri="{FF2B5EF4-FFF2-40B4-BE49-F238E27FC236}">
                <a16:creationId xmlns="" xmlns:a16="http://schemas.microsoft.com/office/drawing/2014/main" id="{66D3FAED-BF18-4868-B6ED-CD9F747F22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950" y="3804718"/>
            <a:ext cx="797345" cy="957510"/>
          </a:xfrm>
          <a:prstGeom prst="rect">
            <a:avLst/>
          </a:prstGeom>
        </p:spPr>
      </p:pic>
    </p:spTree>
    <p:extLst>
      <p:ext uri="{BB962C8B-B14F-4D97-AF65-F5344CB8AC3E}">
        <p14:creationId xmlns:p14="http://schemas.microsoft.com/office/powerpoint/2010/main" val="3580507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 xmlns:a16="http://schemas.microsoft.com/office/drawing/2014/main" id="{E040EE22-DB98-4B42-B9FC-BF320F26FD2B}"/>
              </a:ext>
            </a:extLst>
          </p:cNvPr>
          <p:cNvSpPr>
            <a:spLocks noGrp="1"/>
          </p:cNvSpPr>
          <p:nvPr>
            <p:ph type="title"/>
          </p:nvPr>
        </p:nvSpPr>
        <p:spPr/>
        <p:txBody>
          <a:bodyPr>
            <a:normAutofit fontScale="90000"/>
          </a:bodyPr>
          <a:lstStyle/>
          <a:p>
            <a:r>
              <a:rPr lang="de-CH" sz="2800" cap="all" dirty="0" err="1">
                <a:latin typeface="Calibri" panose="020F0502020204030204" pitchFamily="34" charset="0"/>
              </a:rPr>
              <a:t>Que</a:t>
            </a:r>
            <a:r>
              <a:rPr lang="de-CH" sz="2800" cap="all" dirty="0">
                <a:latin typeface="Calibri" panose="020F0502020204030204" pitchFamily="34" charset="0"/>
              </a:rPr>
              <a:t> </a:t>
            </a:r>
            <a:r>
              <a:rPr lang="de-CH" sz="2800" cap="all" dirty="0" err="1">
                <a:latin typeface="Calibri" panose="020F0502020204030204" pitchFamily="34" charset="0"/>
              </a:rPr>
              <a:t>faisons-nous</a:t>
            </a:r>
            <a:r>
              <a:rPr lang="de-CH" sz="2800" cap="all" dirty="0">
                <a:latin typeface="Calibri" panose="020F0502020204030204" pitchFamily="34" charset="0"/>
              </a:rPr>
              <a:t> </a:t>
            </a:r>
            <a:r>
              <a:rPr lang="de-CH" sz="2800" cap="all" dirty="0" err="1">
                <a:latin typeface="Calibri" panose="020F0502020204030204" pitchFamily="34" charset="0"/>
              </a:rPr>
              <a:t>concrètement</a:t>
            </a:r>
            <a:r>
              <a:rPr lang="de-CH" sz="2800" cap="all" dirty="0">
                <a:latin typeface="Calibri" panose="020F0502020204030204" pitchFamily="34" charset="0"/>
              </a:rPr>
              <a:t> ?</a:t>
            </a:r>
            <a:endParaRPr lang="fr-CH" dirty="0"/>
          </a:p>
        </p:txBody>
      </p:sp>
      <p:sp>
        <p:nvSpPr>
          <p:cNvPr id="24" name="Inhaltsplatzhalter 2">
            <a:extLst>
              <a:ext uri="{FF2B5EF4-FFF2-40B4-BE49-F238E27FC236}">
                <a16:creationId xmlns="" xmlns:a16="http://schemas.microsoft.com/office/drawing/2014/main" id="{83409CF5-7724-4E17-AE36-CF776E38E232}"/>
              </a:ext>
            </a:extLst>
          </p:cNvPr>
          <p:cNvSpPr>
            <a:spLocks noGrp="1"/>
          </p:cNvSpPr>
          <p:nvPr>
            <p:ph type="subTitle" idx="1"/>
          </p:nvPr>
        </p:nvSpPr>
        <p:spPr>
          <a:xfrm>
            <a:off x="2425396" y="2484000"/>
            <a:ext cx="2115598" cy="2364878"/>
          </a:xfrm>
        </p:spPr>
        <p:txBody>
          <a:bodyPr wrap="square" lIns="0" rIns="0">
            <a:spAutoFit/>
          </a:bodyPr>
          <a:lstStyle/>
          <a:p>
            <a:pPr marL="180000" lvl="1" indent="-180000" algn="l">
              <a:lnSpc>
                <a:spcPct val="110000"/>
              </a:lnSpc>
              <a:spcBef>
                <a:spcPts val="0"/>
              </a:spcBef>
              <a:buFont typeface="Arial" panose="020B0604020202020204" pitchFamily="34" charset="0"/>
              <a:buChar char="•"/>
            </a:pPr>
            <a:r>
              <a:rPr lang="fr-CH" spc="10" dirty="0">
                <a:solidFill>
                  <a:srgbClr val="511A4B"/>
                </a:solidFill>
                <a:latin typeface="Calibri" panose="020F0502020204030204" pitchFamily="34" charset="0"/>
                <a:cs typeface="Calibri" panose="020F0502020204030204" pitchFamily="34" charset="0"/>
              </a:rPr>
              <a:t>Les produits sont réutilisables des centaines de fois</a:t>
            </a:r>
          </a:p>
          <a:p>
            <a:pPr marL="180000" lvl="1" indent="-180000" algn="l">
              <a:lnSpc>
                <a:spcPct val="110000"/>
              </a:lnSpc>
              <a:spcBef>
                <a:spcPts val="0"/>
              </a:spcBef>
              <a:buFont typeface="Arial" panose="020B0604020202020204" pitchFamily="34" charset="0"/>
              <a:buChar char="•"/>
            </a:pPr>
            <a:r>
              <a:rPr lang="fr-CH" spc="10" dirty="0">
                <a:solidFill>
                  <a:srgbClr val="511A4B"/>
                </a:solidFill>
                <a:latin typeface="Calibri" panose="020F0502020204030204" pitchFamily="34" charset="0"/>
                <a:cs typeface="Calibri" panose="020F0502020204030204" pitchFamily="34" charset="0"/>
              </a:rPr>
              <a:t>Échangeables à vie, les produits ne perdent pas de valeur </a:t>
            </a:r>
          </a:p>
          <a:p>
            <a:pPr marL="180000" lvl="1" indent="-180000" algn="l">
              <a:lnSpc>
                <a:spcPct val="110000"/>
              </a:lnSpc>
              <a:spcBef>
                <a:spcPts val="0"/>
              </a:spcBef>
              <a:buFont typeface="Arial" panose="020B0604020202020204" pitchFamily="34" charset="0"/>
              <a:buChar char="•"/>
            </a:pPr>
            <a:r>
              <a:rPr lang="fr-CH" spc="10" dirty="0">
                <a:solidFill>
                  <a:srgbClr val="511A4B"/>
                </a:solidFill>
                <a:latin typeface="Calibri" panose="020F0502020204030204" pitchFamily="34" charset="0"/>
                <a:cs typeface="Calibri" panose="020F0502020204030204" pitchFamily="34" charset="0"/>
              </a:rPr>
              <a:t>Les ressources restent dans le circuit</a:t>
            </a:r>
          </a:p>
          <a:p>
            <a:pPr marL="180000" lvl="1" indent="-180000" algn="l">
              <a:lnSpc>
                <a:spcPct val="110000"/>
              </a:lnSpc>
              <a:spcBef>
                <a:spcPts val="0"/>
              </a:spcBef>
              <a:buFont typeface="Arial" panose="020B0604020202020204" pitchFamily="34" charset="0"/>
              <a:buChar char="•"/>
            </a:pPr>
            <a:r>
              <a:rPr lang="fr-CH" spc="10" dirty="0">
                <a:solidFill>
                  <a:srgbClr val="511A4B"/>
                </a:solidFill>
                <a:latin typeface="Calibri" panose="020F0502020204030204" pitchFamily="34" charset="0"/>
                <a:cs typeface="Calibri" panose="020F0502020204030204" pitchFamily="34" charset="0"/>
              </a:rPr>
              <a:t>100 % zéro déchet</a:t>
            </a:r>
          </a:p>
        </p:txBody>
      </p:sp>
      <p:sp>
        <p:nvSpPr>
          <p:cNvPr id="3" name="Foliennummernplatzhalter 2">
            <a:extLst>
              <a:ext uri="{FF2B5EF4-FFF2-40B4-BE49-F238E27FC236}">
                <a16:creationId xmlns="" xmlns:a16="http://schemas.microsoft.com/office/drawing/2014/main" id="{34327711-FBDF-45CE-98A3-B559A254D85A}"/>
              </a:ext>
            </a:extLst>
          </p:cNvPr>
          <p:cNvSpPr>
            <a:spLocks noGrp="1"/>
          </p:cNvSpPr>
          <p:nvPr>
            <p:ph type="sldNum" sz="quarter" idx="12"/>
          </p:nvPr>
        </p:nvSpPr>
        <p:spPr/>
        <p:txBody>
          <a:bodyPr/>
          <a:lstStyle/>
          <a:p>
            <a:fld id="{442AD375-037F-43D0-B059-5172DA06796A}" type="slidenum">
              <a:rPr lang="de-CH" smtClean="0"/>
              <a:pPr/>
              <a:t>14</a:t>
            </a:fld>
            <a:endParaRPr lang="de-CH">
              <a:solidFill>
                <a:srgbClr val="511A4B"/>
              </a:solidFill>
            </a:endParaRPr>
          </a:p>
        </p:txBody>
      </p:sp>
      <p:pic>
        <p:nvPicPr>
          <p:cNvPr id="15" name="Grafik 14">
            <a:extLst>
              <a:ext uri="{FF2B5EF4-FFF2-40B4-BE49-F238E27FC236}">
                <a16:creationId xmlns="" xmlns:a16="http://schemas.microsoft.com/office/drawing/2014/main" id="{DD89DA9E-C210-40C6-83AB-065E474C64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5441" y="1778994"/>
            <a:ext cx="855421" cy="720748"/>
          </a:xfrm>
          <a:prstGeom prst="rect">
            <a:avLst/>
          </a:prstGeom>
        </p:spPr>
      </p:pic>
      <p:pic>
        <p:nvPicPr>
          <p:cNvPr id="16" name="Grafik 15">
            <a:extLst>
              <a:ext uri="{FF2B5EF4-FFF2-40B4-BE49-F238E27FC236}">
                <a16:creationId xmlns="" xmlns:a16="http://schemas.microsoft.com/office/drawing/2014/main" id="{4CAE2C2B-056A-41ED-9F92-F470B1290F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7024" y="1801439"/>
            <a:ext cx="698303" cy="698303"/>
          </a:xfrm>
          <a:prstGeom prst="rect">
            <a:avLst/>
          </a:prstGeom>
        </p:spPr>
      </p:pic>
      <p:pic>
        <p:nvPicPr>
          <p:cNvPr id="17" name="Grafik 16">
            <a:extLst>
              <a:ext uri="{FF2B5EF4-FFF2-40B4-BE49-F238E27FC236}">
                <a16:creationId xmlns="" xmlns:a16="http://schemas.microsoft.com/office/drawing/2014/main" id="{16FA44A7-EF35-4CF4-A5AB-01656D6E39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1120" y="1801440"/>
            <a:ext cx="695809" cy="698303"/>
          </a:xfrm>
          <a:prstGeom prst="rect">
            <a:avLst/>
          </a:prstGeom>
        </p:spPr>
      </p:pic>
      <p:pic>
        <p:nvPicPr>
          <p:cNvPr id="18" name="Grafik 17">
            <a:extLst>
              <a:ext uri="{FF2B5EF4-FFF2-40B4-BE49-F238E27FC236}">
                <a16:creationId xmlns="" xmlns:a16="http://schemas.microsoft.com/office/drawing/2014/main" id="{2F0BA382-E180-4167-B212-0637319052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124" y="1696695"/>
            <a:ext cx="778109" cy="803048"/>
          </a:xfrm>
          <a:prstGeom prst="rect">
            <a:avLst/>
          </a:prstGeom>
        </p:spPr>
      </p:pic>
      <p:sp>
        <p:nvSpPr>
          <p:cNvPr id="25" name="Inhaltsplatzhalter 2">
            <a:extLst>
              <a:ext uri="{FF2B5EF4-FFF2-40B4-BE49-F238E27FC236}">
                <a16:creationId xmlns="" xmlns:a16="http://schemas.microsoft.com/office/drawing/2014/main" id="{0A2DDEF2-93E3-4F4C-AB41-92298E8FE787}"/>
              </a:ext>
            </a:extLst>
          </p:cNvPr>
          <p:cNvSpPr txBox="1">
            <a:spLocks/>
          </p:cNvSpPr>
          <p:nvPr/>
        </p:nvSpPr>
        <p:spPr>
          <a:xfrm>
            <a:off x="6834418" y="2484000"/>
            <a:ext cx="2051781" cy="1857047"/>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mn-lt"/>
                <a:ea typeface="+mn-ea"/>
                <a:cs typeface="+mn-cs"/>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lvl="1" indent="-180000"/>
            <a:r>
              <a:rPr lang="fr-CH" sz="1500" dirty="0">
                <a:solidFill>
                  <a:srgbClr val="511A4B"/>
                </a:solidFill>
                <a:latin typeface="Calibri" panose="020F0502020204030204" pitchFamily="34" charset="0"/>
                <a:cs typeface="Calibri" panose="020F0502020204030204" pitchFamily="34" charset="0"/>
              </a:rPr>
              <a:t>La fonction prime sur le design donnée à l’hygiène, la logistique et l’écologie</a:t>
            </a:r>
          </a:p>
          <a:p>
            <a:pPr marL="180000" lvl="1" indent="-180000"/>
            <a:r>
              <a:rPr lang="fr-CH" sz="1500" dirty="0">
                <a:solidFill>
                  <a:srgbClr val="511A4B"/>
                </a:solidFill>
                <a:latin typeface="Calibri" panose="020F0502020204030204" pitchFamily="34" charset="0"/>
                <a:cs typeface="Calibri" panose="020F0502020204030204" pitchFamily="34" charset="0"/>
              </a:rPr>
              <a:t>L’assortiment est développé en continu avec les restaurateurs</a:t>
            </a:r>
          </a:p>
        </p:txBody>
      </p:sp>
      <p:sp>
        <p:nvSpPr>
          <p:cNvPr id="26" name="Inhaltsplatzhalter 2">
            <a:extLst>
              <a:ext uri="{FF2B5EF4-FFF2-40B4-BE49-F238E27FC236}">
                <a16:creationId xmlns="" xmlns:a16="http://schemas.microsoft.com/office/drawing/2014/main" id="{D16CBE0B-E5F5-46F2-8A16-2DA74E77B902}"/>
              </a:ext>
            </a:extLst>
          </p:cNvPr>
          <p:cNvSpPr txBox="1">
            <a:spLocks/>
          </p:cNvSpPr>
          <p:nvPr/>
        </p:nvSpPr>
        <p:spPr>
          <a:xfrm>
            <a:off x="452934" y="2484000"/>
            <a:ext cx="1930285" cy="2110962"/>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mn-lt"/>
                <a:ea typeface="+mn-ea"/>
                <a:cs typeface="+mn-cs"/>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Modèle du « prix forfaitaire »</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Quantités définies</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Coûts prévisibles et transparents </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Économies garanties pour les partenaires à partir de 5 x</a:t>
            </a:r>
          </a:p>
        </p:txBody>
      </p:sp>
      <p:sp>
        <p:nvSpPr>
          <p:cNvPr id="27" name="Inhaltsplatzhalter 2">
            <a:extLst>
              <a:ext uri="{FF2B5EF4-FFF2-40B4-BE49-F238E27FC236}">
                <a16:creationId xmlns="" xmlns:a16="http://schemas.microsoft.com/office/drawing/2014/main" id="{8E36DED9-D53D-4EA9-B75D-DAFE57242ED9}"/>
              </a:ext>
            </a:extLst>
          </p:cNvPr>
          <p:cNvSpPr txBox="1">
            <a:spLocks/>
          </p:cNvSpPr>
          <p:nvPr/>
        </p:nvSpPr>
        <p:spPr>
          <a:xfrm>
            <a:off x="4603007" y="2484000"/>
            <a:ext cx="2317102" cy="236487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0"/>
              </a:spcBef>
              <a:buFont typeface="Arial" panose="020B0604020202020204" pitchFamily="34" charset="0"/>
              <a:buNone/>
              <a:defRPr sz="1800" kern="1200" spc="10" baseline="0">
                <a:solidFill>
                  <a:schemeClr val="tx1"/>
                </a:solidFill>
                <a:latin typeface="+mn-lt"/>
                <a:ea typeface="+mn-ea"/>
                <a:cs typeface="+mn-cs"/>
              </a:defRPr>
            </a:lvl1pPr>
            <a:lvl2pPr marL="324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2pPr>
            <a:lvl3pPr marL="648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3pPr>
            <a:lvl4pPr marL="972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4pPr>
            <a:lvl5pPr marL="1296000" indent="-324000" algn="l" defTabSz="914400" rtl="0" eaLnBrk="1" latinLnBrk="0" hangingPunct="1">
              <a:lnSpc>
                <a:spcPct val="110000"/>
              </a:lnSpc>
              <a:spcBef>
                <a:spcPts val="0"/>
              </a:spcBef>
              <a:buFont typeface="Arial" panose="020B0604020202020204" pitchFamily="34" charset="0"/>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Solution clé en main</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Mise en œuvre simple et rapide</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Aucun système informatique ni infrastructure nécessaires</a:t>
            </a:r>
          </a:p>
          <a:p>
            <a:pPr marL="180000" lvl="1" indent="-180000">
              <a:buClr>
                <a:srgbClr val="EF776E"/>
              </a:buClr>
            </a:pPr>
            <a:r>
              <a:rPr lang="fr-CH" sz="1500" dirty="0">
                <a:solidFill>
                  <a:srgbClr val="511A4B"/>
                </a:solidFill>
                <a:latin typeface="Calibri" panose="020F0502020204030204" pitchFamily="34" charset="0"/>
                <a:cs typeface="Calibri" panose="020F0502020204030204" pitchFamily="34" charset="0"/>
              </a:rPr>
              <a:t>Pas besoin de </a:t>
            </a:r>
            <a:br>
              <a:rPr lang="fr-CH" sz="1500" dirty="0">
                <a:solidFill>
                  <a:srgbClr val="511A4B"/>
                </a:solidFill>
                <a:latin typeface="Calibri" panose="020F0502020204030204" pitchFamily="34" charset="0"/>
                <a:cs typeface="Calibri" panose="020F0502020204030204" pitchFamily="34" charset="0"/>
              </a:rPr>
            </a:br>
            <a:r>
              <a:rPr lang="fr-CH" sz="1500" dirty="0">
                <a:solidFill>
                  <a:srgbClr val="511A4B"/>
                </a:solidFill>
                <a:latin typeface="Calibri" panose="020F0502020204030204" pitchFamily="34" charset="0"/>
                <a:cs typeface="Calibri" panose="020F0502020204030204" pitchFamily="34" charset="0"/>
              </a:rPr>
              <a:t>scanner les produits </a:t>
            </a:r>
          </a:p>
          <a:p>
            <a:pPr marL="180000" lvl="1" indent="-180000">
              <a:buClr>
                <a:srgbClr val="EF776E"/>
              </a:buClr>
            </a:pPr>
            <a:endParaRPr lang="en-GB" sz="1500" dirty="0">
              <a:solidFill>
                <a:srgbClr val="511A4B"/>
              </a:solidFill>
            </a:endParaRPr>
          </a:p>
        </p:txBody>
      </p:sp>
      <p:sp>
        <p:nvSpPr>
          <p:cNvPr id="28" name="Titel 1">
            <a:extLst>
              <a:ext uri="{FF2B5EF4-FFF2-40B4-BE49-F238E27FC236}">
                <a16:creationId xmlns="" xmlns:a16="http://schemas.microsoft.com/office/drawing/2014/main" id="{5C56753D-6DC5-4F6C-9C69-487958C12922}"/>
              </a:ext>
            </a:extLst>
          </p:cNvPr>
          <p:cNvSpPr txBox="1">
            <a:spLocks/>
          </p:cNvSpPr>
          <p:nvPr/>
        </p:nvSpPr>
        <p:spPr>
          <a:xfrm>
            <a:off x="590400" y="698400"/>
            <a:ext cx="6858000" cy="4860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600" b="1" kern="1200" cap="all" baseline="0">
                <a:solidFill>
                  <a:srgbClr val="511A4B"/>
                </a:solidFill>
                <a:latin typeface="Calibri" panose="020F0502020204030204" pitchFamily="34" charset="0"/>
                <a:ea typeface="+mj-ea"/>
                <a:cs typeface="Calibri" panose="020F0502020204030204" pitchFamily="34" charset="0"/>
              </a:defRPr>
            </a:lvl1pPr>
          </a:lstStyle>
          <a:p>
            <a:endParaRPr lang="de-CH" dirty="0"/>
          </a:p>
        </p:txBody>
      </p:sp>
      <p:sp>
        <p:nvSpPr>
          <p:cNvPr id="29" name="Textfeld 28">
            <a:extLst>
              <a:ext uri="{FF2B5EF4-FFF2-40B4-BE49-F238E27FC236}">
                <a16:creationId xmlns="" xmlns:a16="http://schemas.microsoft.com/office/drawing/2014/main" id="{24B15A60-588B-4336-A985-7658310A0FD7}"/>
              </a:ext>
            </a:extLst>
          </p:cNvPr>
          <p:cNvSpPr txBox="1"/>
          <p:nvPr/>
        </p:nvSpPr>
        <p:spPr>
          <a:xfrm>
            <a:off x="594000" y="1364400"/>
            <a:ext cx="4665760" cy="323165"/>
          </a:xfrm>
          <a:prstGeom prst="rect">
            <a:avLst/>
          </a:prstGeom>
          <a:noFill/>
        </p:spPr>
        <p:txBody>
          <a:bodyPr wrap="square" rtlCol="0">
            <a:spAutoFit/>
          </a:bodyPr>
          <a:lstStyle/>
          <a:p>
            <a:r>
              <a:rPr lang="de-CH" sz="1500" b="1" dirty="0" err="1">
                <a:solidFill>
                  <a:srgbClr val="511A4B"/>
                </a:solidFill>
              </a:rPr>
              <a:t>L’emballage</a:t>
            </a:r>
            <a:r>
              <a:rPr lang="de-CH" sz="1500" b="1" dirty="0">
                <a:solidFill>
                  <a:srgbClr val="511A4B"/>
                </a:solidFill>
              </a:rPr>
              <a:t> en </a:t>
            </a:r>
            <a:r>
              <a:rPr lang="de-CH" sz="1500" b="1" dirty="0" err="1">
                <a:solidFill>
                  <a:srgbClr val="511A4B"/>
                </a:solidFill>
              </a:rPr>
              <a:t>tant</a:t>
            </a:r>
            <a:r>
              <a:rPr lang="de-CH" sz="1500" b="1" dirty="0">
                <a:solidFill>
                  <a:srgbClr val="511A4B"/>
                </a:solidFill>
              </a:rPr>
              <a:t> </a:t>
            </a:r>
            <a:r>
              <a:rPr lang="de-CH" sz="1500" b="1" dirty="0" err="1">
                <a:solidFill>
                  <a:srgbClr val="511A4B"/>
                </a:solidFill>
              </a:rPr>
              <a:t>que</a:t>
            </a:r>
            <a:r>
              <a:rPr lang="de-CH" sz="1500" b="1" dirty="0">
                <a:solidFill>
                  <a:srgbClr val="511A4B"/>
                </a:solidFill>
              </a:rPr>
              <a:t> </a:t>
            </a:r>
            <a:r>
              <a:rPr lang="de-CH" sz="1500" b="1" dirty="0" err="1">
                <a:solidFill>
                  <a:srgbClr val="511A4B"/>
                </a:solidFill>
              </a:rPr>
              <a:t>service</a:t>
            </a:r>
            <a:endParaRPr lang="de-CH" sz="1500" b="1" dirty="0">
              <a:solidFill>
                <a:srgbClr val="511A4B"/>
              </a:solidFill>
            </a:endParaRPr>
          </a:p>
        </p:txBody>
      </p:sp>
    </p:spTree>
    <p:extLst>
      <p:ext uri="{BB962C8B-B14F-4D97-AF65-F5344CB8AC3E}">
        <p14:creationId xmlns:p14="http://schemas.microsoft.com/office/powerpoint/2010/main" val="318892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 xmlns:a16="http://schemas.microsoft.com/office/drawing/2014/main" id="{DE6BBD3D-34C5-E8FB-B98A-59D027D40670}"/>
              </a:ext>
            </a:extLst>
          </p:cNvPr>
          <p:cNvSpPr/>
          <p:nvPr/>
        </p:nvSpPr>
        <p:spPr>
          <a:xfrm>
            <a:off x="-132348" y="-111292"/>
            <a:ext cx="9408695" cy="5366084"/>
          </a:xfrm>
          <a:prstGeom prst="rect">
            <a:avLst/>
          </a:prstGeom>
          <a:solidFill>
            <a:srgbClr val="532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 xmlns:a16="http://schemas.microsoft.com/office/drawing/2014/main" id="{2B08C444-1016-EAF4-0D1C-59820EEBE082}"/>
              </a:ext>
            </a:extLst>
          </p:cNvPr>
          <p:cNvSpPr>
            <a:spLocks noGrp="1"/>
          </p:cNvSpPr>
          <p:nvPr>
            <p:ph type="sldNum" sz="quarter" idx="12"/>
          </p:nvPr>
        </p:nvSpPr>
        <p:spPr/>
        <p:txBody>
          <a:bodyPr/>
          <a:lstStyle/>
          <a:p>
            <a:fld id="{442AD375-037F-43D0-B059-5172DA06796A}" type="slidenum">
              <a:rPr lang="de-CH" smtClean="0"/>
              <a:pPr/>
              <a:t>15</a:t>
            </a:fld>
            <a:endParaRPr lang="de-CH">
              <a:solidFill>
                <a:srgbClr val="511A4B"/>
              </a:solidFill>
            </a:endParaRPr>
          </a:p>
        </p:txBody>
      </p:sp>
      <p:pic>
        <p:nvPicPr>
          <p:cNvPr id="6" name="Grafik 5">
            <a:extLst>
              <a:ext uri="{FF2B5EF4-FFF2-40B4-BE49-F238E27FC236}">
                <a16:creationId xmlns="" xmlns:a16="http://schemas.microsoft.com/office/drawing/2014/main" id="{768EE0FB-238F-3188-613E-8CEA4E63B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380" y="-852869"/>
            <a:ext cx="6849238" cy="6849238"/>
          </a:xfrm>
          <a:prstGeom prst="rect">
            <a:avLst/>
          </a:prstGeom>
        </p:spPr>
      </p:pic>
    </p:spTree>
    <p:extLst>
      <p:ext uri="{BB962C8B-B14F-4D97-AF65-F5344CB8AC3E}">
        <p14:creationId xmlns:p14="http://schemas.microsoft.com/office/powerpoint/2010/main" val="124975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lstStyle/>
          <a:p>
            <a:r>
              <a:rPr lang="fr-FR" cap="all" dirty="0">
                <a:latin typeface="Calibri" panose="020F0502020204030204" pitchFamily="34" charset="0"/>
              </a:rPr>
              <a:t>quelle est la formule de notre succès ?</a:t>
            </a:r>
            <a:endParaRPr lang="de-CH" cap="all" dirty="0">
              <a:latin typeface="Calibri" panose="020F0502020204030204" pitchFamily="34" charset="0"/>
            </a:endParaRPr>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16</a:t>
            </a:fld>
            <a:endParaRPr lang="de-CH">
              <a:solidFill>
                <a:srgbClr val="511A4B"/>
              </a:solidFill>
            </a:endParaRPr>
          </a:p>
        </p:txBody>
      </p:sp>
      <p:pic>
        <p:nvPicPr>
          <p:cNvPr id="8" name="Grafik 7">
            <a:extLst>
              <a:ext uri="{FF2B5EF4-FFF2-40B4-BE49-F238E27FC236}">
                <a16:creationId xmlns="" xmlns:a16="http://schemas.microsoft.com/office/drawing/2014/main" id="{E994C2F8-C480-4A45-8F28-5C798EFD8BA6}"/>
              </a:ext>
            </a:extLst>
          </p:cNvPr>
          <p:cNvPicPr>
            <a:picLocks noChangeAspect="1"/>
          </p:cNvPicPr>
          <p:nvPr/>
        </p:nvPicPr>
        <p:blipFill>
          <a:blip r:embed="rId3"/>
          <a:stretch>
            <a:fillRect/>
          </a:stretch>
        </p:blipFill>
        <p:spPr>
          <a:xfrm>
            <a:off x="405803" y="955557"/>
            <a:ext cx="4968779" cy="3520418"/>
          </a:xfrm>
          <a:prstGeom prst="rect">
            <a:avLst/>
          </a:prstGeom>
        </p:spPr>
      </p:pic>
      <p:pic>
        <p:nvPicPr>
          <p:cNvPr id="9" name="Grafik 8">
            <a:extLst>
              <a:ext uri="{FF2B5EF4-FFF2-40B4-BE49-F238E27FC236}">
                <a16:creationId xmlns="" xmlns:a16="http://schemas.microsoft.com/office/drawing/2014/main" id="{7CFBD9DF-32A4-435E-B8FC-A9AC34F84C54}"/>
              </a:ext>
            </a:extLst>
          </p:cNvPr>
          <p:cNvPicPr>
            <a:picLocks noChangeAspect="1"/>
          </p:cNvPicPr>
          <p:nvPr/>
        </p:nvPicPr>
        <p:blipFill>
          <a:blip r:embed="rId4"/>
          <a:stretch>
            <a:fillRect/>
          </a:stretch>
        </p:blipFill>
        <p:spPr>
          <a:xfrm>
            <a:off x="5374582" y="955557"/>
            <a:ext cx="3686838" cy="3520418"/>
          </a:xfrm>
          <a:prstGeom prst="rect">
            <a:avLst/>
          </a:prstGeom>
        </p:spPr>
      </p:pic>
    </p:spTree>
    <p:extLst>
      <p:ext uri="{BB962C8B-B14F-4D97-AF65-F5344CB8AC3E}">
        <p14:creationId xmlns:p14="http://schemas.microsoft.com/office/powerpoint/2010/main" val="304550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normAutofit fontScale="90000"/>
          </a:bodyPr>
          <a:lstStyle/>
          <a:p>
            <a:r>
              <a:rPr lang="fr-FR" cap="all" dirty="0">
                <a:latin typeface="Calibri" panose="020F0502020204030204" pitchFamily="34" charset="0"/>
              </a:rPr>
              <a:t>quelle est la formule de notre succès ?</a:t>
            </a:r>
            <a:endParaRPr lang="de-CH" cap="all" dirty="0">
              <a:latin typeface="Calibri" panose="020F0502020204030204" pitchFamily="34" charset="0"/>
            </a:endParaRPr>
          </a:p>
        </p:txBody>
      </p:sp>
      <p:sp>
        <p:nvSpPr>
          <p:cNvPr id="2" name="Untertitel 1">
            <a:extLst>
              <a:ext uri="{FF2B5EF4-FFF2-40B4-BE49-F238E27FC236}">
                <a16:creationId xmlns="" xmlns:a16="http://schemas.microsoft.com/office/drawing/2014/main" id="{02FD7D86-2488-4C4D-BC86-E4460B6A59DF}"/>
              </a:ext>
            </a:extLst>
          </p:cNvPr>
          <p:cNvSpPr>
            <a:spLocks noGrp="1"/>
          </p:cNvSpPr>
          <p:nvPr>
            <p:ph type="subTitle" idx="1"/>
          </p:nvPr>
        </p:nvSpPr>
        <p:spPr/>
        <p:txBody>
          <a:bodyPr>
            <a:normAutofit fontScale="25000" lnSpcReduction="20000"/>
          </a:bodyPr>
          <a:lstStyle/>
          <a:p>
            <a:r>
              <a:rPr lang="de-CH" sz="6000" b="1" dirty="0"/>
              <a:t>Des </a:t>
            </a:r>
            <a:r>
              <a:rPr lang="de-CH" sz="6000" b="1" dirty="0" err="1"/>
              <a:t>produits</a:t>
            </a:r>
            <a:r>
              <a:rPr lang="de-CH" sz="6000" b="1" dirty="0"/>
              <a:t> </a:t>
            </a:r>
            <a:r>
              <a:rPr lang="de-CH" sz="6000" b="1" dirty="0" err="1"/>
              <a:t>innovants</a:t>
            </a:r>
            <a:endParaRPr lang="de-CH" sz="6000" b="1" dirty="0"/>
          </a:p>
          <a:p>
            <a:pPr marL="285750" indent="-285750">
              <a:buClr>
                <a:srgbClr val="EF776E"/>
              </a:buClr>
              <a:buFont typeface="Arial" panose="020B0604020202020204" pitchFamily="34" charset="0"/>
              <a:buChar char="•"/>
            </a:pPr>
            <a:r>
              <a:rPr lang="fr-FR" sz="6000" dirty="0">
                <a:solidFill>
                  <a:srgbClr val="511A4B"/>
                </a:solidFill>
              </a:rPr>
              <a:t>Développés pour être réutilisés, sûrs et stylés</a:t>
            </a:r>
          </a:p>
          <a:p>
            <a:pPr marL="285750" indent="-285750">
              <a:buClr>
                <a:srgbClr val="EF776E"/>
              </a:buClr>
              <a:buFont typeface="Arial" panose="020B0604020202020204" pitchFamily="34" charset="0"/>
              <a:buChar char="•"/>
            </a:pPr>
            <a:r>
              <a:rPr lang="de-DE" sz="6000" dirty="0" err="1">
                <a:solidFill>
                  <a:srgbClr val="511A4B"/>
                </a:solidFill>
              </a:rPr>
              <a:t>Produits</a:t>
            </a:r>
            <a:r>
              <a:rPr lang="de-DE" sz="6000" dirty="0">
                <a:solidFill>
                  <a:srgbClr val="511A4B"/>
                </a:solidFill>
              </a:rPr>
              <a:t> de </a:t>
            </a:r>
            <a:r>
              <a:rPr lang="de-DE" sz="6000" dirty="0" err="1">
                <a:solidFill>
                  <a:srgbClr val="511A4B"/>
                </a:solidFill>
              </a:rPr>
              <a:t>qualité</a:t>
            </a:r>
            <a:r>
              <a:rPr lang="de-DE" sz="6000" dirty="0">
                <a:solidFill>
                  <a:srgbClr val="511A4B"/>
                </a:solidFill>
              </a:rPr>
              <a:t>, reCIRCLE BOX &amp; ISY </a:t>
            </a:r>
          </a:p>
          <a:p>
            <a:pPr marL="285750" indent="-285750">
              <a:buClr>
                <a:srgbClr val="EF776E"/>
              </a:buClr>
              <a:buFont typeface="Arial" panose="020B0604020202020204" pitchFamily="34" charset="0"/>
              <a:buChar char="•"/>
            </a:pPr>
            <a:r>
              <a:rPr lang="de-DE" sz="6000" dirty="0" err="1">
                <a:solidFill>
                  <a:srgbClr val="511A4B"/>
                </a:solidFill>
              </a:rPr>
              <a:t>Fabriqué</a:t>
            </a:r>
            <a:r>
              <a:rPr lang="de-DE" sz="6000" dirty="0">
                <a:solidFill>
                  <a:srgbClr val="511A4B"/>
                </a:solidFill>
              </a:rPr>
              <a:t> en Suisse</a:t>
            </a:r>
          </a:p>
          <a:p>
            <a:pPr marL="285750" indent="-285750">
              <a:buClr>
                <a:srgbClr val="EF776E"/>
              </a:buClr>
              <a:buFont typeface="Arial" panose="020B0604020202020204" pitchFamily="34" charset="0"/>
              <a:buChar char="•"/>
            </a:pPr>
            <a:r>
              <a:rPr lang="de-DE" sz="6000" dirty="0">
                <a:solidFill>
                  <a:srgbClr val="511A4B"/>
                </a:solidFill>
              </a:rPr>
              <a:t>Couverts </a:t>
            </a:r>
            <a:r>
              <a:rPr lang="de-DE" sz="6000" dirty="0" err="1">
                <a:solidFill>
                  <a:srgbClr val="511A4B"/>
                </a:solidFill>
              </a:rPr>
              <a:t>compris</a:t>
            </a:r>
            <a:r>
              <a:rPr lang="de-DE" sz="6000" dirty="0">
                <a:solidFill>
                  <a:srgbClr val="511A4B"/>
                </a:solidFill>
              </a:rPr>
              <a:t> </a:t>
            </a:r>
            <a:r>
              <a:rPr lang="de-DE" sz="6000" dirty="0" err="1">
                <a:solidFill>
                  <a:srgbClr val="511A4B"/>
                </a:solidFill>
              </a:rPr>
              <a:t>dans</a:t>
            </a:r>
            <a:r>
              <a:rPr lang="de-DE" sz="6000" dirty="0">
                <a:solidFill>
                  <a:srgbClr val="511A4B"/>
                </a:solidFill>
              </a:rPr>
              <a:t> </a:t>
            </a:r>
            <a:r>
              <a:rPr lang="de-DE" sz="6000" dirty="0" err="1">
                <a:solidFill>
                  <a:srgbClr val="511A4B"/>
                </a:solidFill>
              </a:rPr>
              <a:t>l’assortiment</a:t>
            </a:r>
            <a:endParaRPr lang="de-DE" sz="6000" dirty="0">
              <a:solidFill>
                <a:srgbClr val="511A4B"/>
              </a:solidFill>
            </a:endParaRPr>
          </a:p>
          <a:p>
            <a:pPr marL="285750" indent="-285750">
              <a:buClr>
                <a:srgbClr val="EF776E"/>
              </a:buClr>
              <a:buFont typeface="Arial" panose="020B0604020202020204" pitchFamily="34" charset="0"/>
              <a:buChar char="•"/>
            </a:pPr>
            <a:r>
              <a:rPr lang="fr-FR" sz="6000" dirty="0">
                <a:solidFill>
                  <a:srgbClr val="511A4B"/>
                </a:solidFill>
              </a:rPr>
              <a:t>Faciles à laver et à sécher</a:t>
            </a:r>
          </a:p>
          <a:p>
            <a:pPr marL="285750" indent="-285750">
              <a:buClr>
                <a:srgbClr val="EF776E"/>
              </a:buClr>
              <a:buFont typeface="Arial" panose="020B0604020202020204" pitchFamily="34" charset="0"/>
              <a:buChar char="•"/>
            </a:pPr>
            <a:r>
              <a:rPr lang="de-DE" sz="6000" dirty="0" err="1">
                <a:solidFill>
                  <a:srgbClr val="511A4B"/>
                </a:solidFill>
              </a:rPr>
              <a:t>Plastiques</a:t>
            </a:r>
            <a:r>
              <a:rPr lang="de-DE" sz="6000" dirty="0">
                <a:solidFill>
                  <a:srgbClr val="511A4B"/>
                </a:solidFill>
              </a:rPr>
              <a:t> de </a:t>
            </a:r>
            <a:r>
              <a:rPr lang="de-DE" sz="6000" dirty="0" err="1">
                <a:solidFill>
                  <a:srgbClr val="511A4B"/>
                </a:solidFill>
              </a:rPr>
              <a:t>qualité</a:t>
            </a:r>
            <a:r>
              <a:rPr lang="de-DE" sz="6000" dirty="0">
                <a:solidFill>
                  <a:srgbClr val="511A4B"/>
                </a:solidFill>
              </a:rPr>
              <a:t> supérieure  (PBT, PP, </a:t>
            </a:r>
            <a:r>
              <a:rPr lang="de-DE" sz="6000" dirty="0" err="1">
                <a:solidFill>
                  <a:srgbClr val="511A4B"/>
                </a:solidFill>
              </a:rPr>
              <a:t>Tritan</a:t>
            </a:r>
            <a:r>
              <a:rPr lang="de-DE" sz="6000" dirty="0">
                <a:solidFill>
                  <a:srgbClr val="511A4B"/>
                </a:solidFill>
              </a:rPr>
              <a:t>)</a:t>
            </a:r>
          </a:p>
          <a:p>
            <a:pPr marL="285750" indent="-285750">
              <a:buClr>
                <a:srgbClr val="EF776E"/>
              </a:buClr>
              <a:buFont typeface="Arial" panose="020B0604020202020204" pitchFamily="34" charset="0"/>
              <a:buChar char="•"/>
            </a:pPr>
            <a:r>
              <a:rPr lang="fr-FR" sz="6000" dirty="0">
                <a:solidFill>
                  <a:srgbClr val="511A4B"/>
                </a:solidFill>
              </a:rPr>
              <a:t>Gain de place : produits empilables avec circulation d’air </a:t>
            </a:r>
          </a:p>
          <a:p>
            <a:pPr marL="285750" indent="-285750">
              <a:buClr>
                <a:srgbClr val="EF776E"/>
              </a:buClr>
              <a:buFont typeface="Arial" panose="020B0604020202020204" pitchFamily="34" charset="0"/>
              <a:buChar char="•"/>
            </a:pPr>
            <a:r>
              <a:rPr lang="de-DE" sz="6000" dirty="0" err="1">
                <a:solidFill>
                  <a:srgbClr val="511A4B"/>
                </a:solidFill>
              </a:rPr>
              <a:t>Couvercles</a:t>
            </a:r>
            <a:r>
              <a:rPr lang="de-DE" sz="6000" dirty="0">
                <a:solidFill>
                  <a:srgbClr val="511A4B"/>
                </a:solidFill>
              </a:rPr>
              <a:t> </a:t>
            </a:r>
            <a:r>
              <a:rPr lang="de-DE" sz="6000" dirty="0" err="1">
                <a:solidFill>
                  <a:srgbClr val="511A4B"/>
                </a:solidFill>
              </a:rPr>
              <a:t>hermétiques</a:t>
            </a:r>
            <a:endParaRPr lang="de-DE" sz="6000" dirty="0">
              <a:solidFill>
                <a:srgbClr val="511A4B"/>
              </a:solidFill>
            </a:endParaRPr>
          </a:p>
          <a:p>
            <a:pPr marL="285750" indent="-285750">
              <a:buClr>
                <a:srgbClr val="EF776E"/>
              </a:buClr>
              <a:buFont typeface="Arial" panose="020B0604020202020204" pitchFamily="34" charset="0"/>
              <a:buChar char="•"/>
            </a:pPr>
            <a:r>
              <a:rPr lang="fr-FR" sz="6000" dirty="0">
                <a:solidFill>
                  <a:srgbClr val="511A4B"/>
                </a:solidFill>
              </a:rPr>
              <a:t>Adaptés aux micro-ondes et lave-vaisselle</a:t>
            </a:r>
          </a:p>
          <a:p>
            <a:pPr marL="285750" indent="-285750">
              <a:buClr>
                <a:srgbClr val="EF776E"/>
              </a:buClr>
              <a:buFont typeface="Arial" panose="020B0604020202020204" pitchFamily="34" charset="0"/>
              <a:buChar char="•"/>
            </a:pPr>
            <a:r>
              <a:rPr lang="fr-FR" sz="6000" dirty="0">
                <a:solidFill>
                  <a:srgbClr val="511A4B"/>
                </a:solidFill>
              </a:rPr>
              <a:t>Sans BPA, tests de migration réguliers</a:t>
            </a:r>
          </a:p>
          <a:p>
            <a:endParaRPr lang="de-CH" sz="1600" b="0" dirty="0"/>
          </a:p>
          <a:p>
            <a:endParaRPr lang="fr-CH"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17</a:t>
            </a:fld>
            <a:endParaRPr lang="de-CH">
              <a:solidFill>
                <a:srgbClr val="511A4B"/>
              </a:solidFill>
            </a:endParaRPr>
          </a:p>
        </p:txBody>
      </p:sp>
      <p:pic>
        <p:nvPicPr>
          <p:cNvPr id="8" name="Grafik 7">
            <a:extLst>
              <a:ext uri="{FF2B5EF4-FFF2-40B4-BE49-F238E27FC236}">
                <a16:creationId xmlns="" xmlns:a16="http://schemas.microsoft.com/office/drawing/2014/main" id="{FDFE1936-36CD-40AC-A609-0BF79F7469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0600" y="2357929"/>
            <a:ext cx="213955" cy="213821"/>
          </a:xfrm>
          <a:prstGeom prst="rect">
            <a:avLst/>
          </a:prstGeom>
        </p:spPr>
      </p:pic>
      <p:pic>
        <p:nvPicPr>
          <p:cNvPr id="9" name="Grafik 8">
            <a:extLst>
              <a:ext uri="{FF2B5EF4-FFF2-40B4-BE49-F238E27FC236}">
                <a16:creationId xmlns="" xmlns:a16="http://schemas.microsoft.com/office/drawing/2014/main" id="{41DF821C-A012-47EF-A78E-E5F79D1F8C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481246" y="1650194"/>
            <a:ext cx="1777861" cy="2925460"/>
          </a:xfrm>
          <a:prstGeom prst="rect">
            <a:avLst/>
          </a:prstGeom>
        </p:spPr>
      </p:pic>
    </p:spTree>
    <p:extLst>
      <p:ext uri="{BB962C8B-B14F-4D97-AF65-F5344CB8AC3E}">
        <p14:creationId xmlns:p14="http://schemas.microsoft.com/office/powerpoint/2010/main" val="4285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lstStyle/>
          <a:p>
            <a:r>
              <a:rPr lang="fr-FR" cap="all" dirty="0">
                <a:latin typeface="Calibri" panose="020F0502020204030204" pitchFamily="34" charset="0"/>
              </a:rPr>
              <a:t>quelle est la formule de notre succès </a:t>
            </a:r>
            <a:r>
              <a:rPr lang="de-CH" cap="all" dirty="0">
                <a:latin typeface="Calibri" panose="020F0502020204030204" pitchFamily="34" charset="0"/>
              </a:rPr>
              <a:t>?</a:t>
            </a:r>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18</a:t>
            </a:fld>
            <a:endParaRPr lang="de-CH">
              <a:solidFill>
                <a:srgbClr val="511A4B"/>
              </a:solidFill>
            </a:endParaRPr>
          </a:p>
        </p:txBody>
      </p:sp>
      <p:sp>
        <p:nvSpPr>
          <p:cNvPr id="10" name="Rechteck 9">
            <a:extLst>
              <a:ext uri="{FF2B5EF4-FFF2-40B4-BE49-F238E27FC236}">
                <a16:creationId xmlns="" xmlns:a16="http://schemas.microsoft.com/office/drawing/2014/main" id="{60DDE384-4047-4B62-9F63-5647F695B363}"/>
              </a:ext>
            </a:extLst>
          </p:cNvPr>
          <p:cNvSpPr/>
          <p:nvPr/>
        </p:nvSpPr>
        <p:spPr>
          <a:xfrm>
            <a:off x="413323" y="987574"/>
            <a:ext cx="3865827" cy="1578969"/>
          </a:xfrm>
          <a:prstGeom prst="rect">
            <a:avLst/>
          </a:prstGeom>
          <a:noFill/>
          <a:ln w="28575">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CH">
              <a:latin typeface="Calibri" panose="020F0502020204030204" pitchFamily="34" charset="0"/>
            </a:endParaRPr>
          </a:p>
        </p:txBody>
      </p:sp>
      <p:sp>
        <p:nvSpPr>
          <p:cNvPr id="20" name="Rechteck 19">
            <a:extLst>
              <a:ext uri="{FF2B5EF4-FFF2-40B4-BE49-F238E27FC236}">
                <a16:creationId xmlns="" xmlns:a16="http://schemas.microsoft.com/office/drawing/2014/main" id="{DE872E54-1F23-49A1-AAEF-CE48F86F38DD}"/>
              </a:ext>
            </a:extLst>
          </p:cNvPr>
          <p:cNvSpPr/>
          <p:nvPr/>
        </p:nvSpPr>
        <p:spPr>
          <a:xfrm>
            <a:off x="413323" y="2674716"/>
            <a:ext cx="3865827" cy="1578969"/>
          </a:xfrm>
          <a:prstGeom prst="rect">
            <a:avLst/>
          </a:prstGeom>
          <a:noFill/>
          <a:ln w="28575">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CH">
              <a:latin typeface="Calibri" panose="020F0502020204030204" pitchFamily="34" charset="0"/>
            </a:endParaRPr>
          </a:p>
        </p:txBody>
      </p:sp>
      <p:sp>
        <p:nvSpPr>
          <p:cNvPr id="22" name="Rechteck 21">
            <a:extLst>
              <a:ext uri="{FF2B5EF4-FFF2-40B4-BE49-F238E27FC236}">
                <a16:creationId xmlns="" xmlns:a16="http://schemas.microsoft.com/office/drawing/2014/main" id="{DF3B6C3F-0884-4306-88A1-720EC34E5D7B}"/>
              </a:ext>
            </a:extLst>
          </p:cNvPr>
          <p:cNvSpPr/>
          <p:nvPr/>
        </p:nvSpPr>
        <p:spPr>
          <a:xfrm>
            <a:off x="4391003" y="2674715"/>
            <a:ext cx="3865827" cy="1578969"/>
          </a:xfrm>
          <a:prstGeom prst="rect">
            <a:avLst/>
          </a:prstGeom>
          <a:noFill/>
          <a:ln w="28575">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CH">
              <a:latin typeface="Calibri" panose="020F0502020204030204" pitchFamily="34" charset="0"/>
            </a:endParaRPr>
          </a:p>
        </p:txBody>
      </p:sp>
      <p:sp>
        <p:nvSpPr>
          <p:cNvPr id="24" name="Rechteck 23">
            <a:extLst>
              <a:ext uri="{FF2B5EF4-FFF2-40B4-BE49-F238E27FC236}">
                <a16:creationId xmlns="" xmlns:a16="http://schemas.microsoft.com/office/drawing/2014/main" id="{A5A31A18-5295-48A6-A326-7B74138ED3EC}"/>
              </a:ext>
            </a:extLst>
          </p:cNvPr>
          <p:cNvSpPr/>
          <p:nvPr/>
        </p:nvSpPr>
        <p:spPr>
          <a:xfrm>
            <a:off x="4391002" y="987574"/>
            <a:ext cx="3865827" cy="1578969"/>
          </a:xfrm>
          <a:prstGeom prst="rect">
            <a:avLst/>
          </a:prstGeom>
          <a:noFill/>
          <a:ln w="28575">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de-CH">
              <a:latin typeface="Calibri" panose="020F0502020204030204" pitchFamily="34" charset="0"/>
            </a:endParaRPr>
          </a:p>
        </p:txBody>
      </p:sp>
      <p:pic>
        <p:nvPicPr>
          <p:cNvPr id="26" name="Grafik 25">
            <a:extLst>
              <a:ext uri="{FF2B5EF4-FFF2-40B4-BE49-F238E27FC236}">
                <a16:creationId xmlns="" xmlns:a16="http://schemas.microsoft.com/office/drawing/2014/main" id="{6619E83B-A686-4E9A-B0D2-4BA58D6EC8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962" t="21927" r="8143" b="22412"/>
          <a:stretch/>
        </p:blipFill>
        <p:spPr>
          <a:xfrm>
            <a:off x="520538" y="1283847"/>
            <a:ext cx="1096094" cy="693741"/>
          </a:xfrm>
          <a:prstGeom prst="rect">
            <a:avLst/>
          </a:prstGeom>
        </p:spPr>
      </p:pic>
      <p:sp>
        <p:nvSpPr>
          <p:cNvPr id="27" name="Rechteck 26">
            <a:extLst>
              <a:ext uri="{FF2B5EF4-FFF2-40B4-BE49-F238E27FC236}">
                <a16:creationId xmlns="" xmlns:a16="http://schemas.microsoft.com/office/drawing/2014/main" id="{098DCDD0-E9DF-411E-826F-C95E5BE4BA04}"/>
              </a:ext>
            </a:extLst>
          </p:cNvPr>
          <p:cNvSpPr/>
          <p:nvPr/>
        </p:nvSpPr>
        <p:spPr>
          <a:xfrm>
            <a:off x="1583002" y="1262081"/>
            <a:ext cx="2808000" cy="1029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bIns="180000" rtlCol="0" anchor="t"/>
          <a:lstStyle/>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longue durée de vie grâce à 30% de fibres de verre</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peut être chauffé jusqu'à 160 degrés</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couleur unique "aubergine" pour la visibilité</a:t>
            </a:r>
            <a:endParaRPr lang="de-DE" sz="1200" dirty="0">
              <a:solidFill>
                <a:srgbClr val="511A4B"/>
              </a:solidFill>
              <a:latin typeface="Calibri" panose="020F0502020204030204" pitchFamily="34" charset="0"/>
            </a:endParaRPr>
          </a:p>
        </p:txBody>
      </p:sp>
      <p:sp>
        <p:nvSpPr>
          <p:cNvPr id="28" name="Rechteck 27">
            <a:extLst>
              <a:ext uri="{FF2B5EF4-FFF2-40B4-BE49-F238E27FC236}">
                <a16:creationId xmlns="" xmlns:a16="http://schemas.microsoft.com/office/drawing/2014/main" id="{66F0DCB1-172F-4814-99E9-73F9B02B42F8}"/>
              </a:ext>
            </a:extLst>
          </p:cNvPr>
          <p:cNvSpPr/>
          <p:nvPr/>
        </p:nvSpPr>
        <p:spPr>
          <a:xfrm>
            <a:off x="1583003" y="2949222"/>
            <a:ext cx="2808000" cy="1029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bIns="180000" rtlCol="0" anchor="t"/>
          <a:lstStyle/>
          <a:p>
            <a:pPr marL="171450" indent="-171450">
              <a:buClr>
                <a:srgbClr val="EF776E"/>
              </a:buClr>
              <a:buFont typeface="Arial" panose="020B0604020202020204" pitchFamily="34" charset="0"/>
              <a:buChar char="•"/>
            </a:pPr>
            <a:endParaRPr lang="de-DE" sz="1500" dirty="0">
              <a:solidFill>
                <a:srgbClr val="511A4B"/>
              </a:solidFill>
              <a:latin typeface="Calibri" panose="020F0502020204030204" pitchFamily="34" charset="0"/>
            </a:endParaRP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peut être chauffé jusqu'à 100 degrés</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Le contenu est bien visible</a:t>
            </a:r>
            <a:endParaRPr lang="de-DE" sz="1200" dirty="0">
              <a:solidFill>
                <a:srgbClr val="511A4B"/>
              </a:solidFill>
              <a:latin typeface="Calibri" panose="020F0502020204030204" pitchFamily="34" charset="0"/>
            </a:endParaRPr>
          </a:p>
        </p:txBody>
      </p:sp>
      <p:sp>
        <p:nvSpPr>
          <p:cNvPr id="29" name="Rechteck 28">
            <a:extLst>
              <a:ext uri="{FF2B5EF4-FFF2-40B4-BE49-F238E27FC236}">
                <a16:creationId xmlns="" xmlns:a16="http://schemas.microsoft.com/office/drawing/2014/main" id="{A32AB40A-BD76-4F07-9229-071309B82651}"/>
              </a:ext>
            </a:extLst>
          </p:cNvPr>
          <p:cNvSpPr/>
          <p:nvPr/>
        </p:nvSpPr>
        <p:spPr>
          <a:xfrm>
            <a:off x="5560683" y="2949222"/>
            <a:ext cx="2766742" cy="1029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bIns="180000" rtlCol="0" anchor="t"/>
          <a:lstStyle/>
          <a:p>
            <a:pPr marL="171450" indent="-171450">
              <a:buClr>
                <a:srgbClr val="EF776E"/>
              </a:buClr>
              <a:buFont typeface="Arial" panose="020B0604020202020204" pitchFamily="34" charset="0"/>
              <a:buChar char="•"/>
            </a:pPr>
            <a:r>
              <a:rPr lang="fr-CH" sz="1200" dirty="0">
                <a:solidFill>
                  <a:srgbClr val="511A4B"/>
                </a:solidFill>
                <a:latin typeface="Calibri" panose="020F0502020204030204" pitchFamily="34" charset="0"/>
              </a:rPr>
              <a:t>longue durée de vie grâce à 20% de billes de verre</a:t>
            </a:r>
          </a:p>
          <a:p>
            <a:pPr marL="171450" indent="-171450">
              <a:buClr>
                <a:srgbClr val="EF776E"/>
              </a:buClr>
              <a:buFont typeface="Arial" panose="020B0604020202020204" pitchFamily="34" charset="0"/>
              <a:buChar char="•"/>
            </a:pPr>
            <a:r>
              <a:rPr lang="fr-CH" sz="1200" dirty="0">
                <a:solidFill>
                  <a:srgbClr val="511A4B"/>
                </a:solidFill>
                <a:latin typeface="Calibri" panose="020F0502020204030204" pitchFamily="34" charset="0"/>
              </a:rPr>
              <a:t>peut être chauffé jusqu'à 120 degrés (5 min)</a:t>
            </a:r>
          </a:p>
          <a:p>
            <a:pPr marL="171450" indent="-171450">
              <a:buClr>
                <a:srgbClr val="EF776E"/>
              </a:buClr>
              <a:buFont typeface="Arial" panose="020B0604020202020204" pitchFamily="34" charset="0"/>
              <a:buChar char="•"/>
            </a:pPr>
            <a:r>
              <a:rPr lang="fr-CH" sz="1200" dirty="0">
                <a:solidFill>
                  <a:srgbClr val="511A4B"/>
                </a:solidFill>
                <a:latin typeface="Calibri" panose="020F0502020204030204" pitchFamily="34" charset="0"/>
              </a:rPr>
              <a:t>trous de ventilation pouvant être fermés</a:t>
            </a:r>
            <a:endParaRPr lang="de-DE" sz="1200" dirty="0">
              <a:solidFill>
                <a:srgbClr val="511A4B"/>
              </a:solidFill>
              <a:latin typeface="Calibri" panose="020F0502020204030204" pitchFamily="34" charset="0"/>
            </a:endParaRPr>
          </a:p>
        </p:txBody>
      </p:sp>
      <p:sp>
        <p:nvSpPr>
          <p:cNvPr id="30" name="Rechteck 29">
            <a:extLst>
              <a:ext uri="{FF2B5EF4-FFF2-40B4-BE49-F238E27FC236}">
                <a16:creationId xmlns="" xmlns:a16="http://schemas.microsoft.com/office/drawing/2014/main" id="{552FAE8E-BA66-4E12-B071-5A2DCCFDA4E8}"/>
              </a:ext>
            </a:extLst>
          </p:cNvPr>
          <p:cNvSpPr/>
          <p:nvPr/>
        </p:nvSpPr>
        <p:spPr>
          <a:xfrm>
            <a:off x="5560681" y="1262081"/>
            <a:ext cx="2808000" cy="1029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bIns="180000" rtlCol="0" anchor="t"/>
          <a:lstStyle/>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Les ISY sont isolants à double paroi</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peut être chauffé jusqu'à 100 degrés</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Le contenu est bien visible</a:t>
            </a:r>
            <a:endParaRPr lang="de-DE" sz="1200" dirty="0">
              <a:solidFill>
                <a:srgbClr val="511A4B"/>
              </a:solidFill>
              <a:latin typeface="Calibri" panose="020F0502020204030204" pitchFamily="34" charset="0"/>
            </a:endParaRPr>
          </a:p>
        </p:txBody>
      </p:sp>
      <p:pic>
        <p:nvPicPr>
          <p:cNvPr id="34" name="Grafik 33">
            <a:extLst>
              <a:ext uri="{FF2B5EF4-FFF2-40B4-BE49-F238E27FC236}">
                <a16:creationId xmlns="" xmlns:a16="http://schemas.microsoft.com/office/drawing/2014/main" id="{E08BF9AD-6681-4385-B29E-C78C625C3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1598" y="3223730"/>
            <a:ext cx="1179437" cy="530842"/>
          </a:xfrm>
          <a:prstGeom prst="rect">
            <a:avLst/>
          </a:prstGeom>
        </p:spPr>
      </p:pic>
      <p:pic>
        <p:nvPicPr>
          <p:cNvPr id="6" name="Grafik 5">
            <a:extLst>
              <a:ext uri="{FF2B5EF4-FFF2-40B4-BE49-F238E27FC236}">
                <a16:creationId xmlns="" xmlns:a16="http://schemas.microsoft.com/office/drawing/2014/main" id="{C4802842-95FE-4DE6-95C4-1B1BEE0F63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538" y="3236056"/>
            <a:ext cx="1062464" cy="518516"/>
          </a:xfrm>
          <a:prstGeom prst="rect">
            <a:avLst/>
          </a:prstGeom>
        </p:spPr>
      </p:pic>
      <p:pic>
        <p:nvPicPr>
          <p:cNvPr id="35" name="Grafik 34">
            <a:extLst>
              <a:ext uri="{FF2B5EF4-FFF2-40B4-BE49-F238E27FC236}">
                <a16:creationId xmlns="" xmlns:a16="http://schemas.microsoft.com/office/drawing/2014/main" id="{EC7530E3-EADF-42A6-8861-5DF63A6A44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3136" y="1365549"/>
            <a:ext cx="356801" cy="581191"/>
          </a:xfrm>
          <a:prstGeom prst="rect">
            <a:avLst/>
          </a:prstGeom>
        </p:spPr>
      </p:pic>
      <p:pic>
        <p:nvPicPr>
          <p:cNvPr id="36" name="Grafik 35">
            <a:extLst>
              <a:ext uri="{FF2B5EF4-FFF2-40B4-BE49-F238E27FC236}">
                <a16:creationId xmlns="" xmlns:a16="http://schemas.microsoft.com/office/drawing/2014/main" id="{64676849-E70C-48AE-8DC8-5C3951B8E3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68938" y="1539613"/>
            <a:ext cx="359731" cy="407127"/>
          </a:xfrm>
          <a:prstGeom prst="rect">
            <a:avLst/>
          </a:prstGeom>
        </p:spPr>
      </p:pic>
      <p:pic>
        <p:nvPicPr>
          <p:cNvPr id="37" name="Grafik 36">
            <a:extLst>
              <a:ext uri="{FF2B5EF4-FFF2-40B4-BE49-F238E27FC236}">
                <a16:creationId xmlns="" xmlns:a16="http://schemas.microsoft.com/office/drawing/2014/main" id="{2851C1D4-0CF5-4E2D-BD83-3AF1C51EFA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1504" y="1747436"/>
            <a:ext cx="279178" cy="202192"/>
          </a:xfrm>
          <a:prstGeom prst="rect">
            <a:avLst/>
          </a:prstGeom>
        </p:spPr>
      </p:pic>
    </p:spTree>
    <p:extLst>
      <p:ext uri="{BB962C8B-B14F-4D97-AF65-F5344CB8AC3E}">
        <p14:creationId xmlns:p14="http://schemas.microsoft.com/office/powerpoint/2010/main" val="391556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870F1E81-E56A-4392-99BF-46E4F33FFDF5}"/>
              </a:ext>
            </a:extLst>
          </p:cNvPr>
          <p:cNvSpPr>
            <a:spLocks noGrp="1"/>
          </p:cNvSpPr>
          <p:nvPr>
            <p:ph type="title"/>
          </p:nvPr>
        </p:nvSpPr>
        <p:spPr/>
        <p:txBody>
          <a:bodyPr>
            <a:normAutofit fontScale="90000"/>
          </a:bodyPr>
          <a:lstStyle/>
          <a:p>
            <a:r>
              <a:rPr lang="de-CH" cap="all" dirty="0">
                <a:latin typeface="Calibri" panose="020F0502020204030204" pitchFamily="34" charset="0"/>
              </a:rPr>
              <a:t>Plus-</a:t>
            </a:r>
            <a:r>
              <a:rPr lang="de-CH" cap="all" dirty="0" err="1">
                <a:latin typeface="Calibri" panose="020F0502020204030204" pitchFamily="34" charset="0"/>
              </a:rPr>
              <a:t>value</a:t>
            </a:r>
            <a:r>
              <a:rPr lang="de-CH" cap="all" dirty="0">
                <a:latin typeface="Calibri" panose="020F0502020204030204" pitchFamily="34" charset="0"/>
              </a:rPr>
              <a:t> </a:t>
            </a:r>
            <a:r>
              <a:rPr lang="de-CH" cap="all" dirty="0" err="1">
                <a:latin typeface="Calibri" panose="020F0502020204030204" pitchFamily="34" charset="0"/>
              </a:rPr>
              <a:t>grâce</a:t>
            </a:r>
            <a:r>
              <a:rPr lang="de-CH" cap="all" dirty="0">
                <a:latin typeface="Calibri" panose="020F0502020204030204" pitchFamily="34" charset="0"/>
              </a:rPr>
              <a:t> à </a:t>
            </a:r>
            <a:r>
              <a:rPr lang="de-CH" cap="all" dirty="0" err="1">
                <a:latin typeface="Calibri" panose="020F0502020204030204" pitchFamily="34" charset="0"/>
              </a:rPr>
              <a:t>reCIRCle</a:t>
            </a:r>
            <a:endParaRPr lang="de-CH" cap="none" dirty="0">
              <a:latin typeface="Calibri" panose="020F0502020204030204" pitchFamily="34" charset="0"/>
            </a:endParaRPr>
          </a:p>
        </p:txBody>
      </p:sp>
      <p:sp>
        <p:nvSpPr>
          <p:cNvPr id="2" name="Untertitel 1">
            <a:extLst>
              <a:ext uri="{FF2B5EF4-FFF2-40B4-BE49-F238E27FC236}">
                <a16:creationId xmlns="" xmlns:a16="http://schemas.microsoft.com/office/drawing/2014/main" id="{B22195D4-ECFA-4818-96E7-BE4113AEAC7B}"/>
              </a:ext>
            </a:extLst>
          </p:cNvPr>
          <p:cNvSpPr>
            <a:spLocks noGrp="1"/>
          </p:cNvSpPr>
          <p:nvPr>
            <p:ph type="subTitle" idx="1"/>
          </p:nvPr>
        </p:nvSpPr>
        <p:spPr/>
        <p:txBody>
          <a:bodyPr>
            <a:noAutofit/>
          </a:bodyPr>
          <a:lstStyle/>
          <a:p>
            <a:pPr marL="0" lvl="1" indent="0" algn="l">
              <a:buClr>
                <a:srgbClr val="511A4B"/>
              </a:buClr>
              <a:buNone/>
            </a:pPr>
            <a:r>
              <a:rPr lang="fr-FR" b="1" dirty="0">
                <a:solidFill>
                  <a:srgbClr val="511A4B"/>
                </a:solidFill>
                <a:cs typeface="Calibri" panose="020F0502020204030204" pitchFamily="34" charset="0"/>
              </a:rPr>
              <a:t>Valeur ajoutée pour les partenaires reCIRCLE</a:t>
            </a:r>
          </a:p>
          <a:p>
            <a:pPr marL="324000" lvl="1" indent="-324000" algn="l">
              <a:lnSpc>
                <a:spcPct val="110000"/>
              </a:lnSpc>
              <a:spcBef>
                <a:spcPts val="0"/>
              </a:spcBef>
              <a:buClr>
                <a:srgbClr val="EF776E"/>
              </a:buClr>
              <a:buFont typeface="Arial" panose="020B0604020202020204" pitchFamily="34" charset="0"/>
              <a:buChar char="•"/>
            </a:pPr>
            <a:r>
              <a:rPr lang="de-CH" spc="10" dirty="0" err="1">
                <a:solidFill>
                  <a:srgbClr val="511A4B"/>
                </a:solidFill>
                <a:latin typeface="Calibri" panose="020F0502020204030204" pitchFamily="34" charset="0"/>
                <a:cs typeface="Calibri" panose="020F0502020204030204" pitchFamily="34" charset="0"/>
              </a:rPr>
              <a:t>système</a:t>
            </a:r>
            <a:r>
              <a:rPr lang="de-CH" spc="10" dirty="0">
                <a:solidFill>
                  <a:srgbClr val="511A4B"/>
                </a:solidFill>
                <a:latin typeface="Calibri" panose="020F0502020204030204" pitchFamily="34" charset="0"/>
                <a:cs typeface="Calibri" panose="020F0502020204030204" pitchFamily="34" charset="0"/>
              </a:rPr>
              <a:t> </a:t>
            </a:r>
            <a:r>
              <a:rPr lang="de-CH" spc="10" dirty="0" err="1">
                <a:solidFill>
                  <a:srgbClr val="511A4B"/>
                </a:solidFill>
                <a:latin typeface="Calibri" panose="020F0502020204030204" pitchFamily="34" charset="0"/>
                <a:cs typeface="Calibri" panose="020F0502020204030204" pitchFamily="34" charset="0"/>
              </a:rPr>
              <a:t>prêt</a:t>
            </a:r>
            <a:r>
              <a:rPr lang="de-CH" spc="10" dirty="0">
                <a:solidFill>
                  <a:srgbClr val="511A4B"/>
                </a:solidFill>
                <a:latin typeface="Calibri" panose="020F0502020204030204" pitchFamily="34" charset="0"/>
                <a:cs typeface="Calibri" panose="020F0502020204030204" pitchFamily="34" charset="0"/>
              </a:rPr>
              <a:t> à </a:t>
            </a:r>
            <a:r>
              <a:rPr lang="de-CH" spc="10" dirty="0" err="1">
                <a:solidFill>
                  <a:srgbClr val="511A4B"/>
                </a:solidFill>
                <a:latin typeface="Calibri" panose="020F0502020204030204" pitchFamily="34" charset="0"/>
                <a:cs typeface="Calibri" panose="020F0502020204030204" pitchFamily="34" charset="0"/>
              </a:rPr>
              <a:t>l'emploi</a:t>
            </a:r>
            <a:endParaRPr lang="de-CH" spc="10" dirty="0">
              <a:solidFill>
                <a:srgbClr val="511A4B"/>
              </a:solidFill>
              <a:latin typeface="Calibri" panose="020F0502020204030204" pitchFamily="34" charset="0"/>
              <a:cs typeface="Calibri" panose="020F0502020204030204" pitchFamily="34" charset="0"/>
            </a:endParaRP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pas de risque financier sur les produits reCIRCLE</a:t>
            </a:r>
            <a:r>
              <a:rPr lang="de-CH" spc="10" dirty="0">
                <a:solidFill>
                  <a:srgbClr val="511A4B"/>
                </a:solidFill>
                <a:latin typeface="Calibri" panose="020F0502020204030204" pitchFamily="34" charset="0"/>
                <a:cs typeface="Calibri" panose="020F0502020204030204" pitchFamily="34" charset="0"/>
              </a:rPr>
              <a:t>, </a:t>
            </a:r>
            <a:r>
              <a:rPr lang="fr-FR" spc="10" dirty="0">
                <a:solidFill>
                  <a:srgbClr val="511A4B"/>
                </a:solidFill>
                <a:latin typeface="Calibri" panose="020F0502020204030204" pitchFamily="34" charset="0"/>
                <a:cs typeface="Calibri" panose="020F0502020204030204" pitchFamily="34" charset="0"/>
              </a:rPr>
              <a:t>rachat garanti au prix d'achat</a:t>
            </a:r>
            <a:endParaRPr lang="de-CH" spc="10" dirty="0">
              <a:solidFill>
                <a:srgbClr val="511A4B"/>
              </a:solidFill>
              <a:latin typeface="Calibri" panose="020F0502020204030204" pitchFamily="34" charset="0"/>
              <a:cs typeface="Calibri" panose="020F0502020204030204" pitchFamily="34" charset="0"/>
            </a:endParaRP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des coûts de système bas et prévisibles </a:t>
            </a:r>
            <a:r>
              <a:rPr lang="de-CH" spc="10" dirty="0">
                <a:solidFill>
                  <a:srgbClr val="511A4B"/>
                </a:solidFill>
                <a:latin typeface="Calibri" panose="020F0502020204030204" pitchFamily="34" charset="0"/>
                <a:cs typeface="Calibri" panose="020F0502020204030204" pitchFamily="34" charset="0"/>
              </a:rPr>
              <a:t>(par </a:t>
            </a:r>
            <a:r>
              <a:rPr lang="de-CH" spc="10" dirty="0" err="1">
                <a:solidFill>
                  <a:srgbClr val="511A4B"/>
                </a:solidFill>
                <a:latin typeface="Calibri" panose="020F0502020204030204" pitchFamily="34" charset="0"/>
                <a:cs typeface="Calibri" panose="020F0502020204030204" pitchFamily="34" charset="0"/>
              </a:rPr>
              <a:t>abonnement</a:t>
            </a:r>
            <a:r>
              <a:rPr lang="de-CH" spc="10" dirty="0">
                <a:solidFill>
                  <a:srgbClr val="511A4B"/>
                </a:solidFill>
                <a:latin typeface="Calibri" panose="020F0502020204030204" pitchFamily="34" charset="0"/>
                <a:cs typeface="Calibri" panose="020F0502020204030204" pitchFamily="34" charset="0"/>
              </a:rPr>
              <a:t>/</a:t>
            </a:r>
            <a:r>
              <a:rPr lang="de-CH" spc="10" dirty="0" err="1">
                <a:solidFill>
                  <a:srgbClr val="511A4B"/>
                </a:solidFill>
                <a:latin typeface="Calibri" panose="020F0502020204030204" pitchFamily="34" charset="0"/>
                <a:cs typeface="Calibri" panose="020F0502020204030204" pitchFamily="34" charset="0"/>
              </a:rPr>
              <a:t>partenariat</a:t>
            </a:r>
            <a:r>
              <a:rPr lang="de-CH" spc="10" dirty="0">
                <a:solidFill>
                  <a:srgbClr val="511A4B"/>
                </a:solidFill>
                <a:latin typeface="Calibri" panose="020F0502020204030204" pitchFamily="34" charset="0"/>
                <a:cs typeface="Calibri" panose="020F0502020204030204" pitchFamily="34" charset="0"/>
              </a:rPr>
              <a:t>)</a:t>
            </a:r>
          </a:p>
          <a:p>
            <a:pPr marL="324000" lvl="1" indent="-324000" algn="l">
              <a:lnSpc>
                <a:spcPct val="110000"/>
              </a:lnSpc>
              <a:spcBef>
                <a:spcPts val="0"/>
              </a:spcBef>
              <a:buClr>
                <a:srgbClr val="EF776E"/>
              </a:buClr>
              <a:buFont typeface="Arial" panose="020B0604020202020204" pitchFamily="34" charset="0"/>
              <a:buChar char="•"/>
            </a:pPr>
            <a:r>
              <a:rPr lang="de-CH" spc="10" dirty="0" err="1">
                <a:solidFill>
                  <a:srgbClr val="511A4B"/>
                </a:solidFill>
                <a:latin typeface="Calibri" panose="020F0502020204030204" pitchFamily="34" charset="0"/>
                <a:cs typeface="Calibri" panose="020F0502020204030204" pitchFamily="34" charset="0"/>
              </a:rPr>
              <a:t>peu</a:t>
            </a:r>
            <a:r>
              <a:rPr lang="de-CH" spc="10" dirty="0">
                <a:solidFill>
                  <a:srgbClr val="511A4B"/>
                </a:solidFill>
                <a:latin typeface="Calibri" panose="020F0502020204030204" pitchFamily="34" charset="0"/>
                <a:cs typeface="Calibri" panose="020F0502020204030204" pitchFamily="34" charset="0"/>
              </a:rPr>
              <a:t> de </a:t>
            </a:r>
            <a:r>
              <a:rPr lang="de-CH" spc="10" dirty="0" err="1">
                <a:solidFill>
                  <a:srgbClr val="511A4B"/>
                </a:solidFill>
                <a:latin typeface="Calibri" panose="020F0502020204030204" pitchFamily="34" charset="0"/>
                <a:cs typeface="Calibri" panose="020F0502020204030204" pitchFamily="34" charset="0"/>
              </a:rPr>
              <a:t>stockage</a:t>
            </a:r>
            <a:endParaRPr lang="de-CH" b="1" dirty="0">
              <a:solidFill>
                <a:srgbClr val="511A4B"/>
              </a:solidFill>
            </a:endParaRPr>
          </a:p>
          <a:p>
            <a:pPr marL="0" lvl="1" indent="0" algn="l">
              <a:buClr>
                <a:srgbClr val="EF776E"/>
              </a:buClr>
              <a:buNone/>
            </a:pPr>
            <a:r>
              <a:rPr lang="fr-FR" b="1" dirty="0">
                <a:solidFill>
                  <a:srgbClr val="511A4B"/>
                </a:solidFill>
              </a:rPr>
              <a:t>Valeur ajoutée pour les consommateurs</a:t>
            </a: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solution simple, abordable et durable pour la consommation à emporter</a:t>
            </a: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une BOX fraîche à vie (échange dans l'entreprise partenaire)</a:t>
            </a: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pas de déchets, pas de gaspillage alimentaire</a:t>
            </a:r>
          </a:p>
          <a:p>
            <a:pPr marL="324000" lvl="1" indent="-324000" algn="l">
              <a:lnSpc>
                <a:spcPct val="110000"/>
              </a:lnSpc>
              <a:spcBef>
                <a:spcPts val="0"/>
              </a:spcBef>
              <a:buClr>
                <a:srgbClr val="EF776E"/>
              </a:buClr>
              <a:buFont typeface="Arial" panose="020B0604020202020204" pitchFamily="34" charset="0"/>
              <a:buChar char="•"/>
            </a:pPr>
            <a:r>
              <a:rPr lang="fr-FR" spc="10" dirty="0">
                <a:solidFill>
                  <a:srgbClr val="511A4B"/>
                </a:solidFill>
                <a:latin typeface="Calibri" panose="020F0502020204030204" pitchFamily="34" charset="0"/>
                <a:cs typeface="Calibri" panose="020F0502020204030204" pitchFamily="34" charset="0"/>
              </a:rPr>
              <a:t>Système de dépôt avec rachat garanti </a:t>
            </a:r>
            <a:r>
              <a:rPr lang="de-CH" spc="10" dirty="0">
                <a:solidFill>
                  <a:srgbClr val="511A4B"/>
                </a:solidFill>
                <a:latin typeface="Calibri" panose="020F0502020204030204" pitchFamily="34" charset="0"/>
                <a:cs typeface="Calibri" panose="020F0502020204030204" pitchFamily="34" charset="0"/>
              </a:rPr>
              <a:t>: € 10/BOX, € 5/ISY</a:t>
            </a:r>
          </a:p>
          <a:p>
            <a:pPr marL="0" lvl="1" indent="0" algn="l">
              <a:lnSpc>
                <a:spcPct val="100000"/>
              </a:lnSpc>
              <a:spcBef>
                <a:spcPts val="1200"/>
              </a:spcBef>
              <a:buClr>
                <a:srgbClr val="511A4B"/>
              </a:buClr>
              <a:buNone/>
            </a:pPr>
            <a:r>
              <a:rPr lang="fr-FR" b="1" dirty="0">
                <a:solidFill>
                  <a:srgbClr val="511A4B"/>
                </a:solidFill>
              </a:rPr>
              <a:t>Une valeur ajoutée pour l'environnement</a:t>
            </a:r>
          </a:p>
          <a:p>
            <a:pPr marL="324000" lvl="1" indent="-324000" algn="l">
              <a:lnSpc>
                <a:spcPct val="110000"/>
              </a:lnSpc>
              <a:spcBef>
                <a:spcPts val="0"/>
              </a:spcBef>
              <a:buClr>
                <a:srgbClr val="EF776E"/>
              </a:buClr>
              <a:buFont typeface="Arial" panose="020B0604020202020204" pitchFamily="34" charset="0"/>
              <a:buChar char="•"/>
            </a:pPr>
            <a:r>
              <a:rPr lang="de-CH" spc="10" dirty="0" err="1">
                <a:solidFill>
                  <a:srgbClr val="511A4B"/>
                </a:solidFill>
                <a:latin typeface="Calibri" panose="020F0502020204030204" pitchFamily="34" charset="0"/>
                <a:cs typeface="Calibri" panose="020F0502020204030204" pitchFamily="34" charset="0"/>
              </a:rPr>
              <a:t>impayable</a:t>
            </a:r>
            <a:endParaRPr lang="de-CH" spc="10" dirty="0">
              <a:solidFill>
                <a:srgbClr val="511A4B"/>
              </a:solidFill>
              <a:latin typeface="Calibri" panose="020F0502020204030204" pitchFamily="34" charset="0"/>
              <a:cs typeface="Calibri" panose="020F0502020204030204" pitchFamily="34" charset="0"/>
            </a:endParaRPr>
          </a:p>
          <a:p>
            <a:endParaRPr lang="fr-CH" dirty="0"/>
          </a:p>
        </p:txBody>
      </p:sp>
      <p:sp>
        <p:nvSpPr>
          <p:cNvPr id="4" name="Foliennummernplatzhalter 3">
            <a:extLst>
              <a:ext uri="{FF2B5EF4-FFF2-40B4-BE49-F238E27FC236}">
                <a16:creationId xmlns="" xmlns:a16="http://schemas.microsoft.com/office/drawing/2014/main" id="{A26BCAAE-42A6-4EF0-9A87-EFAE89A3C35E}"/>
              </a:ext>
            </a:extLst>
          </p:cNvPr>
          <p:cNvSpPr>
            <a:spLocks noGrp="1"/>
          </p:cNvSpPr>
          <p:nvPr>
            <p:ph type="sldNum" sz="quarter" idx="12"/>
          </p:nvPr>
        </p:nvSpPr>
        <p:spPr/>
        <p:txBody>
          <a:bodyPr/>
          <a:lstStyle/>
          <a:p>
            <a:fld id="{442AD375-037F-43D0-B059-5172DA06796A}" type="slidenum">
              <a:rPr lang="de-CH" smtClean="0"/>
              <a:pPr/>
              <a:t>19</a:t>
            </a:fld>
            <a:endParaRPr lang="de-CH">
              <a:solidFill>
                <a:srgbClr val="511A4B"/>
              </a:solidFill>
            </a:endParaRPr>
          </a:p>
        </p:txBody>
      </p:sp>
      <p:pic>
        <p:nvPicPr>
          <p:cNvPr id="7" name="Grafik 6">
            <a:extLst>
              <a:ext uri="{FF2B5EF4-FFF2-40B4-BE49-F238E27FC236}">
                <a16:creationId xmlns="" xmlns:a16="http://schemas.microsoft.com/office/drawing/2014/main" id="{36211FD8-F22D-482B-BEE2-A6A5733C5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5811" y="3176337"/>
            <a:ext cx="2077756" cy="2077756"/>
          </a:xfrm>
          <a:prstGeom prst="rect">
            <a:avLst/>
          </a:prstGeom>
        </p:spPr>
      </p:pic>
    </p:spTree>
    <p:extLst>
      <p:ext uri="{BB962C8B-B14F-4D97-AF65-F5344CB8AC3E}">
        <p14:creationId xmlns:p14="http://schemas.microsoft.com/office/powerpoint/2010/main" val="278791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Person, drinnen, Essen, machend enthält.&#10;&#10;Automatisch generierte Beschreibung">
            <a:extLst>
              <a:ext uri="{FF2B5EF4-FFF2-40B4-BE49-F238E27FC236}">
                <a16:creationId xmlns="" xmlns:a16="http://schemas.microsoft.com/office/drawing/2014/main" id="{1DE183B0-3B6B-4C0F-B71C-788D0BC5C6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372"/>
          <a:stretch/>
        </p:blipFill>
        <p:spPr>
          <a:xfrm>
            <a:off x="0" y="13124"/>
            <a:ext cx="9324528" cy="5245046"/>
          </a:xfrm>
          <a:prstGeom prst="rect">
            <a:avLst/>
          </a:prstGeom>
          <a:gradFill flip="none" rotWithShape="1">
            <a:gsLst>
              <a:gs pos="0">
                <a:schemeClr val="accent1">
                  <a:lumMod val="3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pic>
      <p:sp>
        <p:nvSpPr>
          <p:cNvPr id="7" name="Rechteck 6">
            <a:extLst>
              <a:ext uri="{FF2B5EF4-FFF2-40B4-BE49-F238E27FC236}">
                <a16:creationId xmlns="" xmlns:a16="http://schemas.microsoft.com/office/drawing/2014/main" id="{C8F0AFFD-1997-4B89-9610-25D683CDD780}"/>
              </a:ext>
            </a:extLst>
          </p:cNvPr>
          <p:cNvSpPr/>
          <p:nvPr/>
        </p:nvSpPr>
        <p:spPr>
          <a:xfrm>
            <a:off x="0" y="8022"/>
            <a:ext cx="3707904" cy="5147331"/>
          </a:xfrm>
          <a:prstGeom prst="rect">
            <a:avLst/>
          </a:prstGeom>
          <a:solidFill>
            <a:srgbClr val="511A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Calibri" panose="020F0502020204030204" pitchFamily="34" charset="0"/>
            </a:endParaRPr>
          </a:p>
        </p:txBody>
      </p:sp>
      <p:sp>
        <p:nvSpPr>
          <p:cNvPr id="2" name="Titel 1">
            <a:extLst>
              <a:ext uri="{FF2B5EF4-FFF2-40B4-BE49-F238E27FC236}">
                <a16:creationId xmlns="" xmlns:a16="http://schemas.microsoft.com/office/drawing/2014/main" id="{047C4767-F402-4AEB-98CE-E6A34AFE5A7B}"/>
              </a:ext>
            </a:extLst>
          </p:cNvPr>
          <p:cNvSpPr>
            <a:spLocks noGrp="1"/>
          </p:cNvSpPr>
          <p:nvPr>
            <p:ph type="title"/>
          </p:nvPr>
        </p:nvSpPr>
        <p:spPr>
          <a:xfrm>
            <a:off x="274086" y="172392"/>
            <a:ext cx="3159732" cy="2173644"/>
          </a:xfrm>
        </p:spPr>
        <p:txBody>
          <a:bodyPr>
            <a:normAutofit fontScale="90000"/>
          </a:bodyPr>
          <a:lstStyle/>
          <a:p>
            <a:pPr algn="l"/>
            <a:r>
              <a:rPr lang="fr-CH" sz="4000" b="1" dirty="0">
                <a:solidFill>
                  <a:schemeClr val="bg1"/>
                </a:solidFill>
              </a:rPr>
              <a:t>LE GRAND BOOM </a:t>
            </a:r>
            <a:br>
              <a:rPr lang="fr-CH" sz="4000" b="1" dirty="0">
                <a:solidFill>
                  <a:schemeClr val="bg1"/>
                </a:solidFill>
              </a:rPr>
            </a:br>
            <a:r>
              <a:rPr lang="fr-CH" sz="4000" b="1" dirty="0">
                <a:solidFill>
                  <a:schemeClr val="bg1"/>
                </a:solidFill>
              </a:rPr>
              <a:t>DES REPAS</a:t>
            </a:r>
            <a:br>
              <a:rPr lang="fr-CH" sz="4000" b="1" dirty="0">
                <a:solidFill>
                  <a:schemeClr val="bg1"/>
                </a:solidFill>
              </a:rPr>
            </a:br>
            <a:r>
              <a:rPr lang="fr-CH" sz="4000" b="1" dirty="0">
                <a:solidFill>
                  <a:schemeClr val="bg1"/>
                </a:solidFill>
              </a:rPr>
              <a:t>À EMPORTER</a:t>
            </a:r>
          </a:p>
        </p:txBody>
      </p:sp>
      <p:sp>
        <p:nvSpPr>
          <p:cNvPr id="3" name="Foliennummernplatzhalter 2">
            <a:extLst>
              <a:ext uri="{FF2B5EF4-FFF2-40B4-BE49-F238E27FC236}">
                <a16:creationId xmlns="" xmlns:a16="http://schemas.microsoft.com/office/drawing/2014/main" id="{4DC467C5-1868-439D-8494-7847F25AC2A0}"/>
              </a:ext>
            </a:extLst>
          </p:cNvPr>
          <p:cNvSpPr>
            <a:spLocks noGrp="1"/>
          </p:cNvSpPr>
          <p:nvPr>
            <p:ph type="sldNum" sz="quarter" idx="12"/>
          </p:nvPr>
        </p:nvSpPr>
        <p:spPr/>
        <p:txBody>
          <a:bodyPr/>
          <a:lstStyle/>
          <a:p>
            <a:fld id="{442AD375-037F-43D0-B059-5172DA06796A}" type="slidenum">
              <a:rPr lang="de-CH" smtClean="0"/>
              <a:pPr/>
              <a:t>2</a:t>
            </a:fld>
            <a:endParaRPr lang="de-CH" dirty="0">
              <a:solidFill>
                <a:srgbClr val="511A4B"/>
              </a:solidFill>
            </a:endParaRPr>
          </a:p>
        </p:txBody>
      </p:sp>
      <p:sp>
        <p:nvSpPr>
          <p:cNvPr id="6" name="Textfeld 5">
            <a:extLst>
              <a:ext uri="{FF2B5EF4-FFF2-40B4-BE49-F238E27FC236}">
                <a16:creationId xmlns="" xmlns:a16="http://schemas.microsoft.com/office/drawing/2014/main" id="{3CE26541-5F83-48C2-AC3A-D8CE385B6352}"/>
              </a:ext>
            </a:extLst>
          </p:cNvPr>
          <p:cNvSpPr txBox="1"/>
          <p:nvPr/>
        </p:nvSpPr>
        <p:spPr>
          <a:xfrm>
            <a:off x="107504" y="3069492"/>
            <a:ext cx="3159732" cy="1477328"/>
          </a:xfrm>
          <a:prstGeom prst="rect">
            <a:avLst/>
          </a:prstGeom>
          <a:noFill/>
          <a:ln>
            <a:noFill/>
          </a:ln>
        </p:spPr>
        <p:txBody>
          <a:bodyPr wrap="square">
            <a:spAutoFit/>
          </a:bodyPr>
          <a:lstStyle/>
          <a:p>
            <a:pPr marL="285750" indent="-285750" algn="l">
              <a:buFont typeface="Arial" panose="020B0604020202020204" pitchFamily="34" charset="0"/>
              <a:buChar char="•"/>
            </a:pPr>
            <a:r>
              <a:rPr lang="fr-CH" dirty="0">
                <a:solidFill>
                  <a:schemeClr val="bg1"/>
                </a:solidFill>
                <a:latin typeface="Calibri" panose="020F0502020204030204" pitchFamily="34" charset="0"/>
                <a:cs typeface="Calibri" panose="020F0502020204030204" pitchFamily="34" charset="0"/>
              </a:rPr>
              <a:t>Grande mobilité des gens</a:t>
            </a:r>
          </a:p>
          <a:p>
            <a:pPr marL="285750" indent="-285750" algn="l">
              <a:buFont typeface="Arial" panose="020B0604020202020204" pitchFamily="34" charset="0"/>
              <a:buChar char="•"/>
            </a:pPr>
            <a:r>
              <a:rPr lang="fr-CH" sz="1800" dirty="0">
                <a:solidFill>
                  <a:schemeClr val="bg1"/>
                </a:solidFill>
                <a:latin typeface="Calibri" panose="020F0502020204030204" pitchFamily="34" charset="0"/>
                <a:cs typeface="Calibri" panose="020F0502020204030204" pitchFamily="34" charset="0"/>
              </a:rPr>
              <a:t>Vitesse et flexibilisation</a:t>
            </a:r>
          </a:p>
          <a:p>
            <a:pPr marL="285750" indent="-285750" algn="l">
              <a:buFont typeface="Arial" panose="020B0604020202020204" pitchFamily="34" charset="0"/>
              <a:buChar char="•"/>
            </a:pPr>
            <a:r>
              <a:rPr lang="fr-CH" dirty="0">
                <a:solidFill>
                  <a:schemeClr val="bg1"/>
                </a:solidFill>
                <a:latin typeface="Calibri" panose="020F0502020204030204" pitchFamily="34" charset="0"/>
                <a:cs typeface="Calibri" panose="020F0502020204030204" pitchFamily="34" charset="0"/>
              </a:rPr>
              <a:t>Toujours en déplacement - </a:t>
            </a:r>
            <a:r>
              <a:rPr lang="fr-CH" dirty="0" err="1">
                <a:solidFill>
                  <a:schemeClr val="bg1"/>
                </a:solidFill>
                <a:latin typeface="Calibri" panose="020F0502020204030204" pitchFamily="34" charset="0"/>
                <a:cs typeface="Calibri" panose="020F0502020204030204" pitchFamily="34" charset="0"/>
              </a:rPr>
              <a:t>Takeaway</a:t>
            </a:r>
            <a:r>
              <a:rPr lang="fr-CH" dirty="0">
                <a:solidFill>
                  <a:schemeClr val="bg1"/>
                </a:solidFill>
                <a:latin typeface="Calibri" panose="020F0502020204030204" pitchFamily="34" charset="0"/>
                <a:cs typeface="Calibri" panose="020F0502020204030204" pitchFamily="34" charset="0"/>
              </a:rPr>
              <a:t> la solution la plus adaptée</a:t>
            </a:r>
            <a:endParaRPr lang="fr-CH" sz="1800" dirty="0">
              <a:solidFill>
                <a:schemeClr val="bg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 xmlns:a16="http://schemas.microsoft.com/office/drawing/2014/main" id="{A904CE02-265E-407D-856B-F874E2E408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0000" y="4460400"/>
            <a:ext cx="734400" cy="734400"/>
          </a:xfrm>
          <a:prstGeom prst="rect">
            <a:avLst/>
          </a:prstGeom>
        </p:spPr>
      </p:pic>
    </p:spTree>
    <p:extLst>
      <p:ext uri="{BB962C8B-B14F-4D97-AF65-F5344CB8AC3E}">
        <p14:creationId xmlns:p14="http://schemas.microsoft.com/office/powerpoint/2010/main" val="1984838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2B6567CA-07EA-47A0-8F5B-856AF26F53A3}"/>
              </a:ext>
            </a:extLst>
          </p:cNvPr>
          <p:cNvSpPr>
            <a:spLocks noGrp="1"/>
          </p:cNvSpPr>
          <p:nvPr>
            <p:ph type="title"/>
          </p:nvPr>
        </p:nvSpPr>
        <p:spPr/>
        <p:txBody>
          <a:bodyPr>
            <a:normAutofit fontScale="90000"/>
          </a:bodyPr>
          <a:lstStyle/>
          <a:p>
            <a:r>
              <a:rPr lang="de-CH" sz="2300" cap="all" dirty="0" err="1">
                <a:latin typeface="Calibri" panose="020F0502020204030204" pitchFamily="34" charset="0"/>
              </a:rPr>
              <a:t>Nouveauté</a:t>
            </a:r>
            <a:r>
              <a:rPr lang="de-CH" sz="2400" b="0" dirty="0"/>
              <a:t> </a:t>
            </a:r>
            <a:r>
              <a:rPr lang="de-CH" sz="2300" cap="all" dirty="0">
                <a:latin typeface="Calibri" panose="020F0502020204030204" pitchFamily="34" charset="0"/>
              </a:rPr>
              <a:t>du </a:t>
            </a:r>
            <a:r>
              <a:rPr lang="de-CH" sz="2300" cap="all" dirty="0" err="1">
                <a:latin typeface="Calibri" panose="020F0502020204030204" pitchFamily="34" charset="0"/>
              </a:rPr>
              <a:t>marché</a:t>
            </a:r>
            <a:r>
              <a:rPr lang="de-CH" sz="2300" cap="all" dirty="0">
                <a:latin typeface="Calibri" panose="020F0502020204030204" pitchFamily="34" charset="0"/>
              </a:rPr>
              <a:t> </a:t>
            </a:r>
          </a:p>
        </p:txBody>
      </p:sp>
      <p:sp>
        <p:nvSpPr>
          <p:cNvPr id="2" name="Untertitel 1">
            <a:extLst>
              <a:ext uri="{FF2B5EF4-FFF2-40B4-BE49-F238E27FC236}">
                <a16:creationId xmlns="" xmlns:a16="http://schemas.microsoft.com/office/drawing/2014/main" id="{B98A2917-D60D-42B6-90ED-69CA6AB6F080}"/>
              </a:ext>
            </a:extLst>
          </p:cNvPr>
          <p:cNvSpPr>
            <a:spLocks noGrp="1"/>
          </p:cNvSpPr>
          <p:nvPr>
            <p:ph type="subTitle" idx="1"/>
          </p:nvPr>
        </p:nvSpPr>
        <p:spPr/>
        <p:txBody>
          <a:bodyPr>
            <a:noAutofit/>
          </a:bodyPr>
          <a:lstStyle/>
          <a:p>
            <a:r>
              <a:rPr lang="de-DE" b="1" dirty="0"/>
              <a:t>reCIRCLE BOX PIZZA</a:t>
            </a:r>
            <a:r>
              <a:rPr lang="de-DE" dirty="0"/>
              <a:t> </a:t>
            </a:r>
            <a:r>
              <a:rPr lang="de-DE" b="0" dirty="0"/>
              <a:t> </a:t>
            </a:r>
          </a:p>
          <a:p>
            <a:pPr marL="285750" indent="-285750">
              <a:lnSpc>
                <a:spcPct val="100000"/>
              </a:lnSpc>
              <a:spcBef>
                <a:spcPts val="1200"/>
              </a:spcBef>
              <a:buClr>
                <a:srgbClr val="EF776E"/>
              </a:buClr>
              <a:buFont typeface="Arial" panose="020B0604020202020204" pitchFamily="34" charset="0"/>
              <a:buChar char="•"/>
            </a:pPr>
            <a:r>
              <a:rPr lang="fr-FR" dirty="0"/>
              <a:t>convient pour les pizzas d'un </a:t>
            </a:r>
            <a:r>
              <a:rPr lang="fr-FR" b="1" dirty="0"/>
              <a:t>diamètre maximal de 32 cm </a:t>
            </a:r>
          </a:p>
          <a:p>
            <a:pPr marL="285750" indent="-285750">
              <a:buClr>
                <a:srgbClr val="EF776E"/>
              </a:buClr>
              <a:buFont typeface="Arial" panose="020B0604020202020204" pitchFamily="34" charset="0"/>
              <a:buChar char="•"/>
            </a:pPr>
            <a:r>
              <a:rPr lang="fr-FR" dirty="0"/>
              <a:t>bords arrondis : la </a:t>
            </a:r>
            <a:r>
              <a:rPr lang="fr-FR" b="1" dirty="0"/>
              <a:t>roulette à pizza </a:t>
            </a:r>
            <a:r>
              <a:rPr lang="fr-FR" dirty="0"/>
              <a:t>permet de couper </a:t>
            </a:r>
            <a:br>
              <a:rPr lang="fr-FR" dirty="0"/>
            </a:br>
            <a:r>
              <a:rPr lang="fr-FR" dirty="0"/>
              <a:t>facilement à l'intérieur.</a:t>
            </a:r>
          </a:p>
          <a:p>
            <a:pPr marL="285750" indent="-285750">
              <a:buClr>
                <a:srgbClr val="EF776E"/>
              </a:buClr>
              <a:buFont typeface="Arial" panose="020B0604020202020204" pitchFamily="34" charset="0"/>
              <a:buChar char="•"/>
            </a:pPr>
            <a:r>
              <a:rPr lang="fr-FR" dirty="0"/>
              <a:t>la BOX Pizza est </a:t>
            </a:r>
            <a:r>
              <a:rPr lang="fr-FR" b="1" dirty="0"/>
              <a:t>empilable ouverte ou fermée</a:t>
            </a:r>
          </a:p>
          <a:p>
            <a:pPr marL="285750" indent="-285750">
              <a:buClr>
                <a:srgbClr val="EF776E"/>
              </a:buClr>
              <a:buFont typeface="Arial" panose="020B0604020202020204" pitchFamily="34" charset="0"/>
              <a:buChar char="•"/>
            </a:pPr>
            <a:r>
              <a:rPr lang="fr-FR" b="0" i="0" dirty="0">
                <a:effectLst/>
              </a:rPr>
              <a:t>la BOX Pizza est en PBT et en </a:t>
            </a:r>
            <a:r>
              <a:rPr lang="fr-CH" b="0" i="0" dirty="0">
                <a:effectLst/>
                <a:latin typeface="Calibri" panose="020F0502020204030204" pitchFamily="34" charset="0"/>
              </a:rPr>
              <a:t>fibre</a:t>
            </a:r>
            <a:r>
              <a:rPr lang="fr-CH" dirty="0">
                <a:solidFill>
                  <a:srgbClr val="511A4B"/>
                </a:solidFill>
                <a:latin typeface="Calibri" panose="020F0502020204030204" pitchFamily="34" charset="0"/>
              </a:rPr>
              <a:t> de verre</a:t>
            </a:r>
            <a:endParaRPr lang="fr-FR" b="0" i="0" dirty="0">
              <a:effectLst/>
            </a:endParaRPr>
          </a:p>
          <a:p>
            <a:pPr marL="285750" indent="-285750" algn="l">
              <a:buClr>
                <a:srgbClr val="EF776E"/>
              </a:buClr>
              <a:buFont typeface="Arial" panose="020B0604020202020204" pitchFamily="34" charset="0"/>
              <a:buChar char="•"/>
            </a:pPr>
            <a:r>
              <a:rPr lang="fr-FR" dirty="0"/>
              <a:t>la BOX Pizza passe au lave-vaisselle</a:t>
            </a:r>
          </a:p>
          <a:p>
            <a:pPr marL="285750" indent="-285750" algn="l">
              <a:buClr>
                <a:srgbClr val="EF776E"/>
              </a:buClr>
              <a:buFont typeface="Arial" panose="020B0604020202020204" pitchFamily="34" charset="0"/>
              <a:buChar char="•"/>
            </a:pPr>
            <a:r>
              <a:rPr lang="fr-FR" dirty="0"/>
              <a:t>la BOX Pizza peut être mise au four à 120 degrés (5 min) - pour une pizza encore plus croustillante</a:t>
            </a:r>
            <a:endParaRPr lang="de-CH" dirty="0">
              <a:solidFill>
                <a:srgbClr val="511A4B"/>
              </a:solidFill>
            </a:endParaRPr>
          </a:p>
        </p:txBody>
      </p:sp>
      <p:sp>
        <p:nvSpPr>
          <p:cNvPr id="4" name="Foliennummernplatzhalter 3">
            <a:extLst>
              <a:ext uri="{FF2B5EF4-FFF2-40B4-BE49-F238E27FC236}">
                <a16:creationId xmlns="" xmlns:a16="http://schemas.microsoft.com/office/drawing/2014/main" id="{FD0ED4BE-5AC9-4F91-9C59-885987199400}"/>
              </a:ext>
            </a:extLst>
          </p:cNvPr>
          <p:cNvSpPr>
            <a:spLocks noGrp="1"/>
          </p:cNvSpPr>
          <p:nvPr>
            <p:ph type="sldNum" sz="quarter" idx="12"/>
          </p:nvPr>
        </p:nvSpPr>
        <p:spPr/>
        <p:txBody>
          <a:bodyPr/>
          <a:lstStyle/>
          <a:p>
            <a:fld id="{442AD375-037F-43D0-B059-5172DA06796A}" type="slidenum">
              <a:rPr lang="de-CH" smtClean="0"/>
              <a:pPr/>
              <a:t>20</a:t>
            </a:fld>
            <a:endParaRPr lang="de-CH">
              <a:solidFill>
                <a:srgbClr val="511A4B"/>
              </a:solidFill>
            </a:endParaRPr>
          </a:p>
        </p:txBody>
      </p:sp>
      <p:pic>
        <p:nvPicPr>
          <p:cNvPr id="7" name="Grafik 6">
            <a:extLst>
              <a:ext uri="{FF2B5EF4-FFF2-40B4-BE49-F238E27FC236}">
                <a16:creationId xmlns="" xmlns:a16="http://schemas.microsoft.com/office/drawing/2014/main" id="{C89BF079-8934-4325-B432-32C48FCA1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600" y="1383428"/>
            <a:ext cx="3266675" cy="2613340"/>
          </a:xfrm>
          <a:prstGeom prst="rect">
            <a:avLst/>
          </a:prstGeom>
        </p:spPr>
      </p:pic>
    </p:spTree>
    <p:extLst>
      <p:ext uri="{BB962C8B-B14F-4D97-AF65-F5344CB8AC3E}">
        <p14:creationId xmlns:p14="http://schemas.microsoft.com/office/powerpoint/2010/main" val="333313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34A8D4B-1531-46E9-BC99-63D54F8B4CD1}"/>
              </a:ext>
            </a:extLst>
          </p:cNvPr>
          <p:cNvSpPr>
            <a:spLocks noGrp="1"/>
          </p:cNvSpPr>
          <p:nvPr>
            <p:ph type="title"/>
          </p:nvPr>
        </p:nvSpPr>
        <p:spPr/>
        <p:txBody>
          <a:bodyPr>
            <a:normAutofit fontScale="90000"/>
          </a:bodyPr>
          <a:lstStyle/>
          <a:p>
            <a:r>
              <a:rPr lang="de-CH" sz="2800" cap="none" dirty="0">
                <a:latin typeface="Calibri" panose="020F0502020204030204" pitchFamily="34" charset="0"/>
              </a:rPr>
              <a:t>re</a:t>
            </a:r>
            <a:r>
              <a:rPr lang="de-CH" sz="2800" dirty="0">
                <a:latin typeface="Calibri" panose="020F0502020204030204" pitchFamily="34" charset="0"/>
              </a:rPr>
              <a:t>CIRCLE APP 2.0</a:t>
            </a:r>
            <a:endParaRPr lang="de-CH" dirty="0"/>
          </a:p>
        </p:txBody>
      </p:sp>
      <p:sp>
        <p:nvSpPr>
          <p:cNvPr id="4" name="Untertitel 3">
            <a:extLst>
              <a:ext uri="{FF2B5EF4-FFF2-40B4-BE49-F238E27FC236}">
                <a16:creationId xmlns="" xmlns:a16="http://schemas.microsoft.com/office/drawing/2014/main" id="{69C63720-5251-4A59-902D-80FD9B4EDF1A}"/>
              </a:ext>
            </a:extLst>
          </p:cNvPr>
          <p:cNvSpPr>
            <a:spLocks noGrp="1"/>
          </p:cNvSpPr>
          <p:nvPr>
            <p:ph type="subTitle" idx="1"/>
          </p:nvPr>
        </p:nvSpPr>
        <p:spPr/>
        <p:txBody>
          <a:bodyPr/>
          <a:lstStyle/>
          <a:p>
            <a:r>
              <a:rPr lang="fr-FR" dirty="0"/>
              <a:t>Utiliser les produits reCIRCLE sans dépôt - ta clientèle va adorer</a:t>
            </a:r>
            <a:endParaRPr lang="de-CH" dirty="0"/>
          </a:p>
          <a:p>
            <a:endParaRPr lang="fr-CH" dirty="0"/>
          </a:p>
        </p:txBody>
      </p:sp>
      <p:sp>
        <p:nvSpPr>
          <p:cNvPr id="3" name="Foliennummernplatzhalter 2">
            <a:extLst>
              <a:ext uri="{FF2B5EF4-FFF2-40B4-BE49-F238E27FC236}">
                <a16:creationId xmlns="" xmlns:a16="http://schemas.microsoft.com/office/drawing/2014/main" id="{8475E996-2957-41ED-B9BC-C0605B4F36CE}"/>
              </a:ext>
            </a:extLst>
          </p:cNvPr>
          <p:cNvSpPr>
            <a:spLocks noGrp="1"/>
          </p:cNvSpPr>
          <p:nvPr>
            <p:ph type="sldNum" sz="quarter" idx="12"/>
          </p:nvPr>
        </p:nvSpPr>
        <p:spPr/>
        <p:txBody>
          <a:bodyPr/>
          <a:lstStyle/>
          <a:p>
            <a:fld id="{442AD375-037F-43D0-B059-5172DA06796A}" type="slidenum">
              <a:rPr lang="de-CH" smtClean="0"/>
              <a:pPr/>
              <a:t>21</a:t>
            </a:fld>
            <a:endParaRPr lang="de-CH">
              <a:solidFill>
                <a:srgbClr val="511A4B"/>
              </a:solidFill>
            </a:endParaRPr>
          </a:p>
        </p:txBody>
      </p:sp>
      <p:grpSp>
        <p:nvGrpSpPr>
          <p:cNvPr id="15" name="Gruppieren 14">
            <a:extLst>
              <a:ext uri="{FF2B5EF4-FFF2-40B4-BE49-F238E27FC236}">
                <a16:creationId xmlns="" xmlns:a16="http://schemas.microsoft.com/office/drawing/2014/main" id="{83606312-A523-4784-B44D-4915620C8C8F}"/>
              </a:ext>
            </a:extLst>
          </p:cNvPr>
          <p:cNvGrpSpPr/>
          <p:nvPr/>
        </p:nvGrpSpPr>
        <p:grpSpPr>
          <a:xfrm>
            <a:off x="683568" y="1753868"/>
            <a:ext cx="3906431" cy="1500949"/>
            <a:chOff x="576000" y="1404014"/>
            <a:chExt cx="4013999" cy="1588565"/>
          </a:xfrm>
        </p:grpSpPr>
        <p:sp>
          <p:nvSpPr>
            <p:cNvPr id="9" name="Rechteck 8">
              <a:extLst>
                <a:ext uri="{FF2B5EF4-FFF2-40B4-BE49-F238E27FC236}">
                  <a16:creationId xmlns="" xmlns:a16="http://schemas.microsoft.com/office/drawing/2014/main" id="{602F666A-2D69-4DB1-99E2-77BD891E4409}"/>
                </a:ext>
              </a:extLst>
            </p:cNvPr>
            <p:cNvSpPr/>
            <p:nvPr/>
          </p:nvSpPr>
          <p:spPr>
            <a:xfrm>
              <a:off x="576000" y="1404014"/>
              <a:ext cx="3996000" cy="1588565"/>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tIns="504000" rtlCol="0" anchor="t"/>
            <a:lstStyle/>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trouver tous les partenaires reCIRCLE en un coup d’œil</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Emprunter des produits reCIRCLE pendant 7 jours sans consigne</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commander via des plateformes de livraison courantes </a:t>
              </a:r>
              <a:r>
                <a:rPr lang="fr-FR" sz="1200" dirty="0" err="1">
                  <a:solidFill>
                    <a:srgbClr val="511A4B"/>
                  </a:solidFill>
                  <a:latin typeface="Calibri" panose="020F0502020204030204" pitchFamily="34" charset="0"/>
                </a:rPr>
                <a:t>Zero</a:t>
              </a:r>
              <a:r>
                <a:rPr lang="fr-FR" sz="1200" dirty="0">
                  <a:solidFill>
                    <a:srgbClr val="511A4B"/>
                  </a:solidFill>
                  <a:latin typeface="Calibri" panose="020F0502020204030204" pitchFamily="34" charset="0"/>
                </a:rPr>
                <a:t> Waste Delivery</a:t>
              </a:r>
              <a:endParaRPr lang="de-CH" sz="1200" dirty="0">
                <a:solidFill>
                  <a:srgbClr val="511A4B"/>
                </a:solidFill>
                <a:latin typeface="Calibri" panose="020F0502020204030204" pitchFamily="34" charset="0"/>
              </a:endParaRPr>
            </a:p>
          </p:txBody>
        </p:sp>
        <p:sp>
          <p:nvSpPr>
            <p:cNvPr id="10" name="Rechteck 9">
              <a:extLst>
                <a:ext uri="{FF2B5EF4-FFF2-40B4-BE49-F238E27FC236}">
                  <a16:creationId xmlns="" xmlns:a16="http://schemas.microsoft.com/office/drawing/2014/main" id="{941B3B48-1AAF-4BFA-A3D1-D68A28DA9153}"/>
                </a:ext>
              </a:extLst>
            </p:cNvPr>
            <p:cNvSpPr/>
            <p:nvPr/>
          </p:nvSpPr>
          <p:spPr>
            <a:xfrm>
              <a:off x="576000" y="1404014"/>
              <a:ext cx="4013999" cy="504000"/>
            </a:xfrm>
            <a:prstGeom prst="rect">
              <a:avLst/>
            </a:prstGeom>
            <a:solidFill>
              <a:srgbClr val="51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Calibri" panose="020F0502020204030204" pitchFamily="34" charset="0"/>
                </a:rPr>
                <a:t>Avec l'application reCIRCLE,</a:t>
              </a:r>
              <a:br>
                <a:rPr lang="fr-FR" sz="1600" dirty="0">
                  <a:latin typeface="Calibri" panose="020F0502020204030204" pitchFamily="34" charset="0"/>
                </a:rPr>
              </a:br>
              <a:r>
                <a:rPr lang="fr-FR" sz="1600" dirty="0">
                  <a:latin typeface="Calibri" panose="020F0502020204030204" pitchFamily="34" charset="0"/>
                </a:rPr>
                <a:t>ta clientèle peut...</a:t>
              </a:r>
              <a:endParaRPr lang="de-DE" sz="1600" dirty="0">
                <a:latin typeface="Calibri" panose="020F0502020204030204" pitchFamily="34" charset="0"/>
              </a:endParaRPr>
            </a:p>
          </p:txBody>
        </p:sp>
      </p:grpSp>
      <p:grpSp>
        <p:nvGrpSpPr>
          <p:cNvPr id="16" name="Gruppieren 15">
            <a:extLst>
              <a:ext uri="{FF2B5EF4-FFF2-40B4-BE49-F238E27FC236}">
                <a16:creationId xmlns="" xmlns:a16="http://schemas.microsoft.com/office/drawing/2014/main" id="{8F1D36C8-1184-48CC-8DD5-B99C0626FA1A}"/>
              </a:ext>
            </a:extLst>
          </p:cNvPr>
          <p:cNvGrpSpPr/>
          <p:nvPr/>
        </p:nvGrpSpPr>
        <p:grpSpPr>
          <a:xfrm>
            <a:off x="683086" y="3331939"/>
            <a:ext cx="3906914" cy="1599362"/>
            <a:chOff x="575505" y="3228120"/>
            <a:chExt cx="4014495" cy="1687576"/>
          </a:xfrm>
        </p:grpSpPr>
        <p:sp>
          <p:nvSpPr>
            <p:cNvPr id="13" name="Rechteck 12">
              <a:extLst>
                <a:ext uri="{FF2B5EF4-FFF2-40B4-BE49-F238E27FC236}">
                  <a16:creationId xmlns="" xmlns:a16="http://schemas.microsoft.com/office/drawing/2014/main" id="{56B83DE4-2DF1-42A5-9CFA-2EB272483914}"/>
                </a:ext>
              </a:extLst>
            </p:cNvPr>
            <p:cNvSpPr/>
            <p:nvPr/>
          </p:nvSpPr>
          <p:spPr>
            <a:xfrm>
              <a:off x="575505" y="3235454"/>
              <a:ext cx="3996000" cy="1680242"/>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tIns="612000" rtlCol="0" anchor="t"/>
            <a:lstStyle/>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gagner de nouveaux clients reCIRCLE grâce à l'utilisation sans consigne</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proposer ton repas sur reCIRCLE via toutes les plateformes de livraison courantes</a:t>
              </a:r>
            </a:p>
            <a:p>
              <a:pPr marL="171450" indent="-171450">
                <a:buClr>
                  <a:srgbClr val="EF776E"/>
                </a:buClr>
                <a:buFont typeface="Arial" panose="020B0604020202020204" pitchFamily="34" charset="0"/>
                <a:buChar char="•"/>
              </a:pPr>
              <a:r>
                <a:rPr lang="fr-FR" sz="1200" dirty="0">
                  <a:solidFill>
                    <a:srgbClr val="511A4B"/>
                  </a:solidFill>
                  <a:latin typeface="Calibri" panose="020F0502020204030204" pitchFamily="34" charset="0"/>
                </a:rPr>
                <a:t>économiser encore plus de déchets et d'argent</a:t>
              </a:r>
              <a:endParaRPr lang="de-DE" sz="1200" dirty="0">
                <a:solidFill>
                  <a:srgbClr val="511A4B"/>
                </a:solidFill>
                <a:latin typeface="Calibri" panose="020F0502020204030204" pitchFamily="34" charset="0"/>
              </a:endParaRPr>
            </a:p>
          </p:txBody>
        </p:sp>
        <p:sp>
          <p:nvSpPr>
            <p:cNvPr id="14" name="Rechteck 13">
              <a:extLst>
                <a:ext uri="{FF2B5EF4-FFF2-40B4-BE49-F238E27FC236}">
                  <a16:creationId xmlns="" xmlns:a16="http://schemas.microsoft.com/office/drawing/2014/main" id="{4719B1E6-039A-4905-917F-61858B9966EF}"/>
                </a:ext>
              </a:extLst>
            </p:cNvPr>
            <p:cNvSpPr/>
            <p:nvPr/>
          </p:nvSpPr>
          <p:spPr>
            <a:xfrm>
              <a:off x="576000" y="3228120"/>
              <a:ext cx="4014000" cy="504000"/>
            </a:xfrm>
            <a:prstGeom prst="rect">
              <a:avLst/>
            </a:prstGeom>
            <a:solidFill>
              <a:srgbClr val="511A4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Calibri" panose="020F0502020204030204" pitchFamily="34" charset="0"/>
                </a:rPr>
                <a:t>Avec l'application reCIRCLE, tu peux...</a:t>
              </a:r>
              <a:endParaRPr lang="de-DE" sz="1600" dirty="0">
                <a:latin typeface="Calibri" panose="020F0502020204030204" pitchFamily="34" charset="0"/>
              </a:endParaRPr>
            </a:p>
          </p:txBody>
        </p:sp>
      </p:grpSp>
      <p:pic>
        <p:nvPicPr>
          <p:cNvPr id="8" name="Grafik 7">
            <a:extLst>
              <a:ext uri="{FF2B5EF4-FFF2-40B4-BE49-F238E27FC236}">
                <a16:creationId xmlns="" xmlns:a16="http://schemas.microsoft.com/office/drawing/2014/main" id="{59081778-23BC-4F28-878C-0C81857FC971}"/>
              </a:ext>
            </a:extLst>
          </p:cNvPr>
          <p:cNvPicPr>
            <a:picLocks noChangeAspect="1"/>
          </p:cNvPicPr>
          <p:nvPr/>
        </p:nvPicPr>
        <p:blipFill>
          <a:blip r:embed="rId3"/>
          <a:stretch>
            <a:fillRect/>
          </a:stretch>
        </p:blipFill>
        <p:spPr>
          <a:xfrm>
            <a:off x="5132517" y="1991969"/>
            <a:ext cx="3327915" cy="2206146"/>
          </a:xfrm>
          <a:prstGeom prst="rect">
            <a:avLst/>
          </a:prstGeom>
        </p:spPr>
      </p:pic>
    </p:spTree>
    <p:extLst>
      <p:ext uri="{BB962C8B-B14F-4D97-AF65-F5344CB8AC3E}">
        <p14:creationId xmlns:p14="http://schemas.microsoft.com/office/powerpoint/2010/main" val="4128518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fr-CH" sz="2500" dirty="0">
                <a:latin typeface="Calibri" panose="020F0502020204030204" pitchFamily="34" charset="0"/>
              </a:rPr>
              <a:t>PAS BESOIN D’INFRASTRUCTURE, LA CARTE NFC EST SPÉCIFIQUE AU RESTAURANT</a:t>
            </a:r>
          </a:p>
        </p:txBody>
      </p:sp>
      <p:sp>
        <p:nvSpPr>
          <p:cNvPr id="13" name="Foliennummernplatzhalter 12"/>
          <p:cNvSpPr>
            <a:spLocks noGrp="1"/>
          </p:cNvSpPr>
          <p:nvPr>
            <p:ph type="sldNum" sz="quarter" idx="12"/>
          </p:nvPr>
        </p:nvSpPr>
        <p:spPr/>
        <p:txBody>
          <a:bodyPr/>
          <a:lstStyle/>
          <a:p>
            <a:fld id="{442AD375-037F-43D0-B059-5172DA06796A}" type="slidenum">
              <a:rPr lang="de-CH" smtClean="0"/>
              <a:t>22</a:t>
            </a:fld>
            <a:endParaRPr lang="de-CH"/>
          </a:p>
        </p:txBody>
      </p:sp>
      <p:pic>
        <p:nvPicPr>
          <p:cNvPr id="7" name="Inhaltsplatzhalter 10">
            <a:extLst>
              <a:ext uri="{FF2B5EF4-FFF2-40B4-BE49-F238E27FC236}">
                <a16:creationId xmlns="" xmlns:a16="http://schemas.microsoft.com/office/drawing/2014/main" id="{FEF4B378-B6B7-094E-AAEB-B15253F8F0FF}"/>
              </a:ext>
            </a:extLst>
          </p:cNvPr>
          <p:cNvPicPr>
            <a:picLocks noChangeAspect="1"/>
          </p:cNvPicPr>
          <p:nvPr/>
        </p:nvPicPr>
        <p:blipFill rotWithShape="1">
          <a:blip r:embed="rId3">
            <a:extLst>
              <a:ext uri="{28A0092B-C50C-407E-A947-70E740481C1C}">
                <a14:useLocalDpi xmlns:a14="http://schemas.microsoft.com/office/drawing/2010/main"/>
              </a:ext>
            </a:extLst>
          </a:blip>
          <a:srcRect l="4999" t="9801" r="5299" b="10367"/>
          <a:stretch/>
        </p:blipFill>
        <p:spPr>
          <a:xfrm>
            <a:off x="1129153" y="1433279"/>
            <a:ext cx="2181975" cy="1358523"/>
          </a:xfrm>
          <a:prstGeom prst="rect">
            <a:avLst/>
          </a:prstGeom>
        </p:spPr>
      </p:pic>
      <p:pic>
        <p:nvPicPr>
          <p:cNvPr id="8" name="Grafik 12">
            <a:extLst>
              <a:ext uri="{FF2B5EF4-FFF2-40B4-BE49-F238E27FC236}">
                <a16:creationId xmlns="" xmlns:a16="http://schemas.microsoft.com/office/drawing/2014/main" id="{1987CAF2-543F-B442-961C-36B51F212CA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579" t="10442" r="6110" b="9063"/>
          <a:stretch/>
        </p:blipFill>
        <p:spPr>
          <a:xfrm>
            <a:off x="1129153" y="3031868"/>
            <a:ext cx="2135195" cy="1358522"/>
          </a:xfrm>
          <a:prstGeom prst="rect">
            <a:avLst/>
          </a:prstGeom>
        </p:spPr>
      </p:pic>
      <p:sp>
        <p:nvSpPr>
          <p:cNvPr id="9" name="Content Placeholder 4">
            <a:extLst>
              <a:ext uri="{FF2B5EF4-FFF2-40B4-BE49-F238E27FC236}">
                <a16:creationId xmlns="" xmlns:a16="http://schemas.microsoft.com/office/drawing/2014/main" id="{82F6711E-066D-BB4D-91B0-7982257A5EFC}"/>
              </a:ext>
            </a:extLst>
          </p:cNvPr>
          <p:cNvSpPr txBox="1">
            <a:spLocks/>
          </p:cNvSpPr>
          <p:nvPr/>
        </p:nvSpPr>
        <p:spPr>
          <a:xfrm>
            <a:off x="3462264" y="1397111"/>
            <a:ext cx="5006617" cy="3714540"/>
          </a:xfrm>
          <a:prstGeom prst="rect">
            <a:avLst/>
          </a:prstGeom>
          <a:ln>
            <a:noFill/>
          </a:ln>
        </p:spPr>
        <p:txBody>
          <a:bodyPr vert="horz" lIns="91440" tIns="45720" rIns="91440" bIns="45720" rtlCol="0">
            <a:noAutofit/>
          </a:bodyPr>
          <a:lstStyle>
            <a:lvl1pPr marL="0" indent="0" algn="l" defTabSz="685800" rtl="0" eaLnBrk="1" latinLnBrk="0" hangingPunct="1">
              <a:lnSpc>
                <a:spcPct val="110000"/>
              </a:lnSpc>
              <a:spcBef>
                <a:spcPts val="0"/>
              </a:spcBef>
              <a:buFont typeface="Arial" panose="020B0604020202020204" pitchFamily="34" charset="0"/>
              <a:buNone/>
              <a:defRPr sz="1350" kern="1200" spc="8" baseline="0">
                <a:solidFill>
                  <a:srgbClr val="511A4B"/>
                </a:solidFill>
                <a:latin typeface="Calibri" panose="020F0502020204030204" pitchFamily="34" charset="0"/>
                <a:ea typeface="+mn-ea"/>
                <a:cs typeface="Calibri" panose="020F0502020204030204" pitchFamily="34" charset="0"/>
              </a:defRPr>
            </a:lvl1pPr>
            <a:lvl2pPr marL="243000" indent="-243000" algn="l" defTabSz="685800" rtl="0" eaLnBrk="1" latinLnBrk="0" hangingPunct="1">
              <a:lnSpc>
                <a:spcPct val="110000"/>
              </a:lnSpc>
              <a:spcBef>
                <a:spcPts val="0"/>
              </a:spcBef>
              <a:buFont typeface="Arial" panose="020B0604020202020204" pitchFamily="34" charset="0"/>
              <a:buChar char="•"/>
              <a:defRPr sz="1350" kern="1200" spc="8" baseline="0">
                <a:solidFill>
                  <a:srgbClr val="511A4B"/>
                </a:solidFill>
                <a:latin typeface="Calibri" panose="020F0502020204030204" pitchFamily="34" charset="0"/>
                <a:ea typeface="+mn-ea"/>
                <a:cs typeface="Calibri" panose="020F0502020204030204" pitchFamily="34" charset="0"/>
              </a:defRPr>
            </a:lvl2pPr>
            <a:lvl3pPr marL="486000" indent="-243000" algn="l" defTabSz="685800" rtl="0" eaLnBrk="1" latinLnBrk="0" hangingPunct="1">
              <a:lnSpc>
                <a:spcPct val="110000"/>
              </a:lnSpc>
              <a:spcBef>
                <a:spcPts val="0"/>
              </a:spcBef>
              <a:buFont typeface="Arial" panose="020B0604020202020204" pitchFamily="34" charset="0"/>
              <a:buChar char="•"/>
              <a:defRPr sz="1350" kern="1200" spc="8" baseline="0">
                <a:solidFill>
                  <a:srgbClr val="511A4B"/>
                </a:solidFill>
                <a:latin typeface="Calibri" panose="020F0502020204030204" pitchFamily="34" charset="0"/>
                <a:ea typeface="+mn-ea"/>
                <a:cs typeface="Calibri" panose="020F0502020204030204" pitchFamily="34" charset="0"/>
              </a:defRPr>
            </a:lvl3pPr>
            <a:lvl4pPr marL="729000" indent="-243000" algn="l" defTabSz="685800" rtl="0" eaLnBrk="1" latinLnBrk="0" hangingPunct="1">
              <a:lnSpc>
                <a:spcPct val="110000"/>
              </a:lnSpc>
              <a:spcBef>
                <a:spcPts val="0"/>
              </a:spcBef>
              <a:buFont typeface="Arial" panose="020B0604020202020204" pitchFamily="34" charset="0"/>
              <a:buChar char="•"/>
              <a:defRPr sz="1350" kern="1200" spc="8" baseline="0">
                <a:solidFill>
                  <a:srgbClr val="511A4B"/>
                </a:solidFill>
                <a:latin typeface="Calibri" panose="020F0502020204030204" pitchFamily="34" charset="0"/>
                <a:ea typeface="+mn-ea"/>
                <a:cs typeface="Calibri" panose="020F0502020204030204" pitchFamily="34" charset="0"/>
              </a:defRPr>
            </a:lvl4pPr>
            <a:lvl5pPr marL="972000" indent="-243000" algn="l" defTabSz="685800" rtl="0" eaLnBrk="1" latinLnBrk="0" hangingPunct="1">
              <a:lnSpc>
                <a:spcPct val="110000"/>
              </a:lnSpc>
              <a:spcBef>
                <a:spcPts val="0"/>
              </a:spcBef>
              <a:buFont typeface="Arial" panose="020B0604020202020204" pitchFamily="34" charset="0"/>
              <a:buChar char="•"/>
              <a:defRPr sz="1350" kern="1200" spc="8" baseline="0">
                <a:solidFill>
                  <a:srgbClr val="511A4B"/>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Clr>
                <a:srgbClr val="EF776E"/>
              </a:buClr>
              <a:buFont typeface="+mj-lt"/>
              <a:buAutoNum type="arabicPeriod"/>
            </a:pPr>
            <a:r>
              <a:rPr lang="fr-CH" sz="1500" dirty="0"/>
              <a:t>La reCIRCLE App </a:t>
            </a:r>
            <a:r>
              <a:rPr lang="fr-CH" sz="1500" dirty="0" err="1"/>
              <a:t>Card</a:t>
            </a:r>
            <a:r>
              <a:rPr lang="fr-CH" sz="1500" dirty="0"/>
              <a:t> utilise la technologie Near Field Communication (NFC) (la même que celle utilisée pour le paiement sans contact).</a:t>
            </a:r>
          </a:p>
          <a:p>
            <a:pPr marL="342900" indent="-342900">
              <a:buClr>
                <a:srgbClr val="EF776E"/>
              </a:buClr>
              <a:buFont typeface="+mj-lt"/>
              <a:buAutoNum type="arabicPeriod"/>
            </a:pPr>
            <a:r>
              <a:rPr lang="fr-CH" sz="1500" dirty="0"/>
              <a:t>Chaque partenaire reCIRCLE APP reçoit des cartes NFC enregistrées spécifiquement pour son </a:t>
            </a:r>
            <a:r>
              <a:rPr lang="fr-CH" sz="1500" dirty="0" err="1"/>
              <a:t>takeaway</a:t>
            </a:r>
            <a:r>
              <a:rPr lang="fr-CH" sz="1500" dirty="0"/>
              <a:t>. </a:t>
            </a:r>
          </a:p>
          <a:p>
            <a:pPr marL="342900" indent="-342900">
              <a:buClr>
                <a:srgbClr val="EF776E"/>
              </a:buClr>
              <a:buFont typeface="+mj-lt"/>
              <a:buAutoNum type="arabicPeriod"/>
            </a:pPr>
            <a:r>
              <a:rPr lang="fr-CH" sz="1500" dirty="0"/>
              <a:t>Avec la reCIRCLE App </a:t>
            </a:r>
            <a:r>
              <a:rPr lang="fr-CH" sz="1500" dirty="0" err="1"/>
              <a:t>Card</a:t>
            </a:r>
            <a:r>
              <a:rPr lang="fr-CH" sz="1500" dirty="0"/>
              <a:t>, les partenaires reCIRCLE App peuvent transférer les dépôts de leurs </a:t>
            </a:r>
            <a:r>
              <a:rPr lang="fr-CH" sz="1500" dirty="0" err="1"/>
              <a:t>client·es</a:t>
            </a:r>
            <a:r>
              <a:rPr lang="fr-CH" sz="1500" dirty="0"/>
              <a:t> puis les retirer quand les </a:t>
            </a:r>
            <a:r>
              <a:rPr lang="fr-CH" sz="1500" dirty="0" err="1"/>
              <a:t>reCIRCLEs</a:t>
            </a:r>
            <a:r>
              <a:rPr lang="fr-CH" sz="1500" dirty="0"/>
              <a:t> sont restitués.</a:t>
            </a:r>
          </a:p>
          <a:p>
            <a:pPr marL="342900" indent="-342900">
              <a:buClr>
                <a:srgbClr val="EF776E"/>
              </a:buClr>
              <a:buFont typeface="+mj-lt"/>
              <a:buAutoNum type="arabicPeriod"/>
            </a:pPr>
            <a:r>
              <a:rPr lang="fr-CH" sz="1500" dirty="0"/>
              <a:t>Si </a:t>
            </a:r>
            <a:r>
              <a:rPr lang="fr-CH" sz="1500" dirty="0" err="1"/>
              <a:t>un·e</a:t>
            </a:r>
            <a:r>
              <a:rPr lang="fr-CH" sz="1500" dirty="0"/>
              <a:t> partenaire reCIRCLE App souhaite activer la fonctionnalité « points de fidélité », la reCIRCLE App </a:t>
            </a:r>
            <a:r>
              <a:rPr lang="fr-CH" sz="1500" dirty="0" err="1"/>
              <a:t>Card</a:t>
            </a:r>
            <a:r>
              <a:rPr lang="fr-CH" sz="1500" dirty="0"/>
              <a:t> transfère automatiquement les points sur le compte </a:t>
            </a:r>
            <a:r>
              <a:rPr lang="fr-CH" sz="1500" dirty="0" err="1"/>
              <a:t>du·de</a:t>
            </a:r>
            <a:r>
              <a:rPr lang="fr-CH" sz="1500" dirty="0"/>
              <a:t> la </a:t>
            </a:r>
            <a:r>
              <a:rPr lang="fr-CH" sz="1500" dirty="0" err="1"/>
              <a:t>client·e</a:t>
            </a:r>
            <a:r>
              <a:rPr lang="fr-CH" sz="1500" dirty="0"/>
              <a:t>.   </a:t>
            </a:r>
          </a:p>
          <a:p>
            <a:pPr marL="342900" indent="-342900">
              <a:buClr>
                <a:srgbClr val="EF776E"/>
              </a:buClr>
              <a:buFont typeface="+mj-lt"/>
              <a:buAutoNum type="arabicPeriod"/>
            </a:pPr>
            <a:r>
              <a:rPr lang="fr-CH" sz="1500" dirty="0"/>
              <a:t>Chaque transaction activée via la reCIRCLE App </a:t>
            </a:r>
            <a:r>
              <a:rPr lang="fr-CH" sz="1500" dirty="0" err="1"/>
              <a:t>Card</a:t>
            </a:r>
            <a:r>
              <a:rPr lang="fr-CH" sz="1500" dirty="0"/>
              <a:t> apparaît sur l’interface </a:t>
            </a:r>
            <a:r>
              <a:rPr lang="fr-CH" sz="1500" dirty="0" err="1"/>
              <a:t>recircle-services.ch</a:t>
            </a:r>
            <a:r>
              <a:rPr lang="fr-CH" sz="1500" dirty="0"/>
              <a:t>.</a:t>
            </a:r>
          </a:p>
        </p:txBody>
      </p:sp>
    </p:spTree>
    <p:extLst>
      <p:ext uri="{BB962C8B-B14F-4D97-AF65-F5344CB8AC3E}">
        <p14:creationId xmlns:p14="http://schemas.microsoft.com/office/powerpoint/2010/main" val="264934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2D1B2064-FC26-4E31-B53D-0B81A075AFF4}"/>
              </a:ext>
            </a:extLst>
          </p:cNvPr>
          <p:cNvSpPr>
            <a:spLocks noGrp="1"/>
          </p:cNvSpPr>
          <p:nvPr>
            <p:ph type="title"/>
          </p:nvPr>
        </p:nvSpPr>
        <p:spPr/>
        <p:txBody>
          <a:bodyPr>
            <a:normAutofit fontScale="90000"/>
          </a:bodyPr>
          <a:lstStyle/>
          <a:p>
            <a:r>
              <a:rPr lang="de-CH" sz="2500" dirty="0">
                <a:latin typeface="Calibri" panose="020F0502020204030204" pitchFamily="34" charset="0"/>
              </a:rPr>
              <a:t>ZEROWAST ENCORE PLUS FACILE</a:t>
            </a:r>
          </a:p>
        </p:txBody>
      </p:sp>
      <p:sp>
        <p:nvSpPr>
          <p:cNvPr id="2" name="Untertitel 1">
            <a:extLst>
              <a:ext uri="{FF2B5EF4-FFF2-40B4-BE49-F238E27FC236}">
                <a16:creationId xmlns="" xmlns:a16="http://schemas.microsoft.com/office/drawing/2014/main" id="{9AEBEF08-0BB0-4A88-86D4-5FB0C3B30083}"/>
              </a:ext>
            </a:extLst>
          </p:cNvPr>
          <p:cNvSpPr>
            <a:spLocks noGrp="1"/>
          </p:cNvSpPr>
          <p:nvPr>
            <p:ph type="subTitle" idx="1"/>
          </p:nvPr>
        </p:nvSpPr>
        <p:spPr/>
        <p:txBody>
          <a:bodyPr>
            <a:noAutofit/>
          </a:bodyPr>
          <a:lstStyle/>
          <a:p>
            <a:pPr>
              <a:lnSpc>
                <a:spcPct val="100000"/>
              </a:lnSpc>
            </a:pPr>
            <a:r>
              <a:rPr lang="de-CH" b="1" dirty="0" err="1"/>
              <a:t>Delivery</a:t>
            </a:r>
            <a:r>
              <a:rPr lang="de-CH" b="1" dirty="0"/>
              <a:t> in reCIRCLE</a:t>
            </a:r>
          </a:p>
          <a:p>
            <a:pPr marL="285750" indent="-285750">
              <a:lnSpc>
                <a:spcPct val="100000"/>
              </a:lnSpc>
              <a:spcBef>
                <a:spcPts val="1200"/>
              </a:spcBef>
              <a:buClr>
                <a:srgbClr val="EF776E"/>
              </a:buClr>
              <a:buFont typeface="Arial" panose="020B0604020202020204" pitchFamily="34" charset="0"/>
              <a:buChar char="•"/>
              <a:tabLst>
                <a:tab pos="3582577" algn="l"/>
              </a:tabLst>
            </a:pPr>
            <a:r>
              <a:rPr lang="fr-FR" spc="10" dirty="0">
                <a:solidFill>
                  <a:srgbClr val="511A4B"/>
                </a:solidFill>
                <a:latin typeface="Calibri" panose="020F0502020204030204" pitchFamily="34" charset="0"/>
                <a:cs typeface="Calibri" panose="020F0502020204030204" pitchFamily="34" charset="0"/>
              </a:rPr>
              <a:t>Générer un code reCIRCLE dans l'application et l'insérer dans le champ de commentaire lors de la commande auprès des partenaires reCIRCLE. </a:t>
            </a:r>
          </a:p>
          <a:p>
            <a:pPr marL="285750" indent="-285750">
              <a:lnSpc>
                <a:spcPct val="100000"/>
              </a:lnSpc>
              <a:buClr>
                <a:srgbClr val="EF776E"/>
              </a:buClr>
              <a:buFont typeface="Arial" panose="020B0604020202020204" pitchFamily="34" charset="0"/>
              <a:buChar char="•"/>
              <a:tabLst>
                <a:tab pos="3582577" algn="l"/>
              </a:tabLst>
            </a:pPr>
            <a:r>
              <a:rPr lang="fr-FR" b="1" spc="10" dirty="0">
                <a:solidFill>
                  <a:srgbClr val="511A4B"/>
                </a:solidFill>
                <a:latin typeface="Calibri" panose="020F0502020204030204" pitchFamily="34" charset="0"/>
                <a:cs typeface="Calibri" panose="020F0502020204030204" pitchFamily="34" charset="0"/>
              </a:rPr>
              <a:t>Et voilà, tu as fait une commande </a:t>
            </a:r>
            <a:r>
              <a:rPr lang="fr-FR" b="1" spc="10" dirty="0" err="1">
                <a:solidFill>
                  <a:srgbClr val="511A4B"/>
                </a:solidFill>
                <a:latin typeface="Calibri" panose="020F0502020204030204" pitchFamily="34" charset="0"/>
                <a:cs typeface="Calibri" panose="020F0502020204030204" pitchFamily="34" charset="0"/>
              </a:rPr>
              <a:t>Zerowaste</a:t>
            </a:r>
            <a:r>
              <a:rPr lang="fr-FR" b="1" spc="10" dirty="0">
                <a:solidFill>
                  <a:srgbClr val="511A4B"/>
                </a:solidFill>
                <a:latin typeface="Calibri" panose="020F0502020204030204" pitchFamily="34" charset="0"/>
                <a:cs typeface="Calibri" panose="020F0502020204030204" pitchFamily="34" charset="0"/>
              </a:rPr>
              <a:t> Delivery. </a:t>
            </a:r>
            <a:endParaRPr lang="de-CH" dirty="0"/>
          </a:p>
        </p:txBody>
      </p:sp>
      <p:sp>
        <p:nvSpPr>
          <p:cNvPr id="4" name="Foliennummernplatzhalter 3">
            <a:extLst>
              <a:ext uri="{FF2B5EF4-FFF2-40B4-BE49-F238E27FC236}">
                <a16:creationId xmlns="" xmlns:a16="http://schemas.microsoft.com/office/drawing/2014/main" id="{23BC80E3-B96F-4B60-AE4B-CD8FCEDC1BFA}"/>
              </a:ext>
            </a:extLst>
          </p:cNvPr>
          <p:cNvSpPr>
            <a:spLocks noGrp="1"/>
          </p:cNvSpPr>
          <p:nvPr>
            <p:ph type="sldNum" sz="quarter" idx="12"/>
          </p:nvPr>
        </p:nvSpPr>
        <p:spPr/>
        <p:txBody>
          <a:bodyPr/>
          <a:lstStyle/>
          <a:p>
            <a:fld id="{442AD375-037F-43D0-B059-5172DA06796A}" type="slidenum">
              <a:rPr lang="de-CH" smtClean="0"/>
              <a:pPr/>
              <a:t>23</a:t>
            </a:fld>
            <a:endParaRPr lang="de-CH">
              <a:solidFill>
                <a:srgbClr val="511A4B"/>
              </a:solidFill>
            </a:endParaRPr>
          </a:p>
        </p:txBody>
      </p:sp>
      <p:grpSp>
        <p:nvGrpSpPr>
          <p:cNvPr id="11" name="Gruppieren 10">
            <a:extLst>
              <a:ext uri="{FF2B5EF4-FFF2-40B4-BE49-F238E27FC236}">
                <a16:creationId xmlns="" xmlns:a16="http://schemas.microsoft.com/office/drawing/2014/main" id="{06796188-76F9-4785-A042-011A7CB6EB72}"/>
              </a:ext>
            </a:extLst>
          </p:cNvPr>
          <p:cNvGrpSpPr/>
          <p:nvPr/>
        </p:nvGrpSpPr>
        <p:grpSpPr>
          <a:xfrm>
            <a:off x="5724128" y="2571750"/>
            <a:ext cx="2486761" cy="2321046"/>
            <a:chOff x="5506929" y="2636118"/>
            <a:chExt cx="3112139" cy="2904750"/>
          </a:xfrm>
        </p:grpSpPr>
        <p:pic>
          <p:nvPicPr>
            <p:cNvPr id="7" name="Inhaltsplatzhalter 6" descr="Ein Bild, das Text, Vektorgrafiken, Visitenkarte enthält.&#10;&#10;Automatisch generierte Beschreibung">
              <a:extLst>
                <a:ext uri="{FF2B5EF4-FFF2-40B4-BE49-F238E27FC236}">
                  <a16:creationId xmlns="" xmlns:a16="http://schemas.microsoft.com/office/drawing/2014/main" id="{EB86FCBC-C101-4281-A671-9A31E6F251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0686" y="2636118"/>
              <a:ext cx="3008382" cy="2904750"/>
            </a:xfrm>
            <a:prstGeom prst="rect">
              <a:avLst/>
            </a:prstGeom>
          </p:spPr>
        </p:pic>
        <p:sp>
          <p:nvSpPr>
            <p:cNvPr id="8" name="Gleichschenkliges Dreieck 7">
              <a:extLst>
                <a:ext uri="{FF2B5EF4-FFF2-40B4-BE49-F238E27FC236}">
                  <a16:creationId xmlns="" xmlns:a16="http://schemas.microsoft.com/office/drawing/2014/main" id="{5260DD2E-C700-4977-A668-659E8BF70890}"/>
                </a:ext>
              </a:extLst>
            </p:cNvPr>
            <p:cNvSpPr/>
            <p:nvPr/>
          </p:nvSpPr>
          <p:spPr>
            <a:xfrm rot="15149315">
              <a:off x="5714747" y="2622328"/>
              <a:ext cx="706582" cy="1122218"/>
            </a:xfrm>
            <a:prstGeom prst="triangle">
              <a:avLst/>
            </a:prstGeom>
            <a:solidFill>
              <a:srgbClr val="52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Calibri" panose="020F0502020204030204" pitchFamily="34" charset="0"/>
              </a:endParaRPr>
            </a:p>
          </p:txBody>
        </p:sp>
      </p:grpSp>
    </p:spTree>
    <p:extLst>
      <p:ext uri="{BB962C8B-B14F-4D97-AF65-F5344CB8AC3E}">
        <p14:creationId xmlns:p14="http://schemas.microsoft.com/office/powerpoint/2010/main" val="3960743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 xmlns:a16="http://schemas.microsoft.com/office/drawing/2014/main" id="{4F8309A7-467A-41EA-A608-E7520DE0F3DB}"/>
              </a:ext>
            </a:extLst>
          </p:cNvPr>
          <p:cNvPicPr>
            <a:picLocks noChangeAspect="1"/>
          </p:cNvPicPr>
          <p:nvPr/>
        </p:nvPicPr>
        <p:blipFill rotWithShape="1">
          <a:blip r:embed="rId2">
            <a:extLst>
              <a:ext uri="{28A0092B-C50C-407E-A947-70E740481C1C}">
                <a14:useLocalDpi xmlns:a14="http://schemas.microsoft.com/office/drawing/2010/main" val="0"/>
              </a:ext>
            </a:extLst>
          </a:blip>
          <a:srcRect l="14806" t="2402" r="14594" b="2615"/>
          <a:stretch/>
        </p:blipFill>
        <p:spPr>
          <a:xfrm>
            <a:off x="3303270" y="864870"/>
            <a:ext cx="2537460" cy="3413760"/>
          </a:xfrm>
          <a:prstGeom prst="rect">
            <a:avLst/>
          </a:prstGeom>
        </p:spPr>
      </p:pic>
    </p:spTree>
    <p:extLst>
      <p:ext uri="{BB962C8B-B14F-4D97-AF65-F5344CB8AC3E}">
        <p14:creationId xmlns:p14="http://schemas.microsoft.com/office/powerpoint/2010/main" val="383940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2D1B2064-FC26-4E31-B53D-0B81A075AFF4}"/>
              </a:ext>
            </a:extLst>
          </p:cNvPr>
          <p:cNvSpPr>
            <a:spLocks noGrp="1"/>
          </p:cNvSpPr>
          <p:nvPr>
            <p:ph type="title"/>
          </p:nvPr>
        </p:nvSpPr>
        <p:spPr/>
        <p:txBody>
          <a:bodyPr>
            <a:normAutofit/>
          </a:bodyPr>
          <a:lstStyle/>
          <a:p>
            <a:r>
              <a:rPr lang="de-CH" sz="2100" dirty="0">
                <a:latin typeface="Calibri" panose="020F0502020204030204" pitchFamily="34" charset="0"/>
              </a:rPr>
              <a:t>SUR QUOI TRAVAILLONS-NOUS ?</a:t>
            </a:r>
          </a:p>
        </p:txBody>
      </p:sp>
      <p:sp>
        <p:nvSpPr>
          <p:cNvPr id="2" name="Untertitel 1">
            <a:extLst>
              <a:ext uri="{FF2B5EF4-FFF2-40B4-BE49-F238E27FC236}">
                <a16:creationId xmlns="" xmlns:a16="http://schemas.microsoft.com/office/drawing/2014/main" id="{9AEBEF08-0BB0-4A88-86D4-5FB0C3B30083}"/>
              </a:ext>
            </a:extLst>
          </p:cNvPr>
          <p:cNvSpPr>
            <a:spLocks noGrp="1"/>
          </p:cNvSpPr>
          <p:nvPr>
            <p:ph type="subTitle" idx="1"/>
          </p:nvPr>
        </p:nvSpPr>
        <p:spPr/>
        <p:txBody>
          <a:bodyPr/>
          <a:lstStyle/>
          <a:p>
            <a:pPr>
              <a:lnSpc>
                <a:spcPct val="100000"/>
              </a:lnSpc>
            </a:pPr>
            <a:r>
              <a:rPr lang="de-CH" b="1" dirty="0"/>
              <a:t>Pipeline </a:t>
            </a:r>
            <a:r>
              <a:rPr lang="de-CH" b="1" dirty="0" err="1"/>
              <a:t>d’innovation</a:t>
            </a:r>
            <a:endParaRPr lang="de-CH" b="1" dirty="0"/>
          </a:p>
          <a:p>
            <a:pPr>
              <a:lnSpc>
                <a:spcPct val="100000"/>
              </a:lnSpc>
              <a:spcBef>
                <a:spcPts val="1200"/>
              </a:spcBef>
            </a:pPr>
            <a:r>
              <a:rPr lang="fr-FR" dirty="0"/>
              <a:t>de nouveaux produits sont intégrés dans notre solution réutilisable</a:t>
            </a:r>
            <a:endParaRPr lang="de-CH" dirty="0"/>
          </a:p>
        </p:txBody>
      </p:sp>
      <p:sp>
        <p:nvSpPr>
          <p:cNvPr id="4" name="Foliennummernplatzhalter 3">
            <a:extLst>
              <a:ext uri="{FF2B5EF4-FFF2-40B4-BE49-F238E27FC236}">
                <a16:creationId xmlns="" xmlns:a16="http://schemas.microsoft.com/office/drawing/2014/main" id="{23BC80E3-B96F-4B60-AE4B-CD8FCEDC1BFA}"/>
              </a:ext>
            </a:extLst>
          </p:cNvPr>
          <p:cNvSpPr>
            <a:spLocks noGrp="1"/>
          </p:cNvSpPr>
          <p:nvPr>
            <p:ph type="sldNum" sz="quarter" idx="12"/>
          </p:nvPr>
        </p:nvSpPr>
        <p:spPr/>
        <p:txBody>
          <a:bodyPr/>
          <a:lstStyle/>
          <a:p>
            <a:fld id="{442AD375-037F-43D0-B059-5172DA06796A}" type="slidenum">
              <a:rPr lang="de-CH" smtClean="0"/>
              <a:pPr/>
              <a:t>25</a:t>
            </a:fld>
            <a:endParaRPr lang="de-CH">
              <a:solidFill>
                <a:srgbClr val="511A4B"/>
              </a:solidFill>
            </a:endParaRPr>
          </a:p>
        </p:txBody>
      </p:sp>
      <p:pic>
        <p:nvPicPr>
          <p:cNvPr id="9" name="Grafik 8">
            <a:extLst>
              <a:ext uri="{FF2B5EF4-FFF2-40B4-BE49-F238E27FC236}">
                <a16:creationId xmlns="" xmlns:a16="http://schemas.microsoft.com/office/drawing/2014/main" id="{E4F8F10D-EFE9-4D05-9492-AFB1D5E710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924" y="2450125"/>
            <a:ext cx="1102272" cy="655537"/>
          </a:xfrm>
          <a:prstGeom prst="rect">
            <a:avLst/>
          </a:prstGeom>
        </p:spPr>
      </p:pic>
      <p:pic>
        <p:nvPicPr>
          <p:cNvPr id="10" name="Grafik 9">
            <a:extLst>
              <a:ext uri="{FF2B5EF4-FFF2-40B4-BE49-F238E27FC236}">
                <a16:creationId xmlns="" xmlns:a16="http://schemas.microsoft.com/office/drawing/2014/main" id="{763E8247-F484-4644-A45D-83C6FC5C5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24" y="3340887"/>
            <a:ext cx="1102273" cy="232656"/>
          </a:xfrm>
          <a:prstGeom prst="rect">
            <a:avLst/>
          </a:prstGeom>
        </p:spPr>
      </p:pic>
      <p:pic>
        <p:nvPicPr>
          <p:cNvPr id="12" name="Grafik 11">
            <a:extLst>
              <a:ext uri="{FF2B5EF4-FFF2-40B4-BE49-F238E27FC236}">
                <a16:creationId xmlns="" xmlns:a16="http://schemas.microsoft.com/office/drawing/2014/main" id="{EAF09A64-5209-4E53-B487-AAE8917288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23" y="3652404"/>
            <a:ext cx="1102273" cy="1187063"/>
          </a:xfrm>
          <a:prstGeom prst="rect">
            <a:avLst/>
          </a:prstGeom>
        </p:spPr>
      </p:pic>
      <p:sp>
        <p:nvSpPr>
          <p:cNvPr id="13" name="Rechteck 12">
            <a:extLst>
              <a:ext uri="{FF2B5EF4-FFF2-40B4-BE49-F238E27FC236}">
                <a16:creationId xmlns="" xmlns:a16="http://schemas.microsoft.com/office/drawing/2014/main" id="{57C9C625-2090-4E94-A55F-C306E532FE3C}"/>
              </a:ext>
            </a:extLst>
          </p:cNvPr>
          <p:cNvSpPr/>
          <p:nvPr/>
        </p:nvSpPr>
        <p:spPr>
          <a:xfrm>
            <a:off x="2680353" y="2478373"/>
            <a:ext cx="5508000" cy="474785"/>
          </a:xfrm>
          <a:prstGeom prst="rect">
            <a:avLst/>
          </a:prstGeom>
          <a:noFill/>
          <a:ln w="1905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511A4B"/>
                </a:solidFill>
                <a:latin typeface="Calibri" panose="020F0502020204030204" pitchFamily="34" charset="0"/>
              </a:rPr>
              <a:t>nouveau couvercle de BOX1 pour hamburger</a:t>
            </a:r>
          </a:p>
        </p:txBody>
      </p:sp>
      <p:sp>
        <p:nvSpPr>
          <p:cNvPr id="14" name="Rechteck 13">
            <a:extLst>
              <a:ext uri="{FF2B5EF4-FFF2-40B4-BE49-F238E27FC236}">
                <a16:creationId xmlns="" xmlns:a16="http://schemas.microsoft.com/office/drawing/2014/main" id="{236B0809-9CFA-4EA6-9B04-F896EF8E168B}"/>
              </a:ext>
            </a:extLst>
          </p:cNvPr>
          <p:cNvSpPr/>
          <p:nvPr/>
        </p:nvSpPr>
        <p:spPr>
          <a:xfrm>
            <a:off x="2680353" y="3219822"/>
            <a:ext cx="5508000" cy="474785"/>
          </a:xfrm>
          <a:prstGeom prst="rect">
            <a:avLst/>
          </a:prstGeom>
          <a:noFill/>
          <a:ln w="1905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dirty="0">
                <a:solidFill>
                  <a:srgbClr val="511A4B"/>
                </a:solidFill>
                <a:latin typeface="Calibri" panose="020F0502020204030204" pitchFamily="34" charset="0"/>
              </a:rPr>
              <a:t>BOX Menu S, 300-500 ml</a:t>
            </a:r>
          </a:p>
        </p:txBody>
      </p:sp>
      <p:sp>
        <p:nvSpPr>
          <p:cNvPr id="16" name="Rechteck 15">
            <a:extLst>
              <a:ext uri="{FF2B5EF4-FFF2-40B4-BE49-F238E27FC236}">
                <a16:creationId xmlns="" xmlns:a16="http://schemas.microsoft.com/office/drawing/2014/main" id="{29983FCF-F9CA-4F6F-B974-32F300072104}"/>
              </a:ext>
            </a:extLst>
          </p:cNvPr>
          <p:cNvSpPr/>
          <p:nvPr/>
        </p:nvSpPr>
        <p:spPr>
          <a:xfrm>
            <a:off x="2680353" y="4008542"/>
            <a:ext cx="5508000" cy="474785"/>
          </a:xfrm>
          <a:prstGeom prst="rect">
            <a:avLst/>
          </a:prstGeom>
          <a:noFill/>
          <a:ln w="1905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de-CH" sz="1500" dirty="0">
                <a:solidFill>
                  <a:srgbClr val="511A4B"/>
                </a:solidFill>
                <a:latin typeface="Calibri" panose="020F0502020204030204" pitchFamily="34" charset="0"/>
              </a:rPr>
              <a:t>Automation</a:t>
            </a:r>
            <a:endParaRPr lang="fr-FR" sz="1500" dirty="0">
              <a:solidFill>
                <a:srgbClr val="511A4B"/>
              </a:solidFill>
              <a:latin typeface="Calibri" panose="020F0502020204030204" pitchFamily="34" charset="0"/>
            </a:endParaRPr>
          </a:p>
        </p:txBody>
      </p:sp>
    </p:spTree>
    <p:extLst>
      <p:ext uri="{BB962C8B-B14F-4D97-AF65-F5344CB8AC3E}">
        <p14:creationId xmlns:p14="http://schemas.microsoft.com/office/powerpoint/2010/main" val="2561968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2D1B2064-FC26-4E31-B53D-0B81A075AFF4}"/>
              </a:ext>
            </a:extLst>
          </p:cNvPr>
          <p:cNvSpPr>
            <a:spLocks noGrp="1"/>
          </p:cNvSpPr>
          <p:nvPr>
            <p:ph type="title"/>
          </p:nvPr>
        </p:nvSpPr>
        <p:spPr/>
        <p:txBody>
          <a:bodyPr>
            <a:normAutofit fontScale="90000"/>
          </a:bodyPr>
          <a:lstStyle/>
          <a:p>
            <a:r>
              <a:rPr lang="de-CH" sz="2800" dirty="0">
                <a:latin typeface="Calibri" panose="020F0502020204030204" pitchFamily="34" charset="0"/>
              </a:rPr>
              <a:t>SUR QUOI TRAVAILLONS-NOUS ?</a:t>
            </a:r>
            <a:endParaRPr lang="de-CH" dirty="0"/>
          </a:p>
        </p:txBody>
      </p:sp>
      <p:sp>
        <p:nvSpPr>
          <p:cNvPr id="2" name="Untertitel 1">
            <a:extLst>
              <a:ext uri="{FF2B5EF4-FFF2-40B4-BE49-F238E27FC236}">
                <a16:creationId xmlns="" xmlns:a16="http://schemas.microsoft.com/office/drawing/2014/main" id="{9AEBEF08-0BB0-4A88-86D4-5FB0C3B30083}"/>
              </a:ext>
            </a:extLst>
          </p:cNvPr>
          <p:cNvSpPr>
            <a:spLocks noGrp="1"/>
          </p:cNvSpPr>
          <p:nvPr>
            <p:ph type="subTitle" idx="1"/>
          </p:nvPr>
        </p:nvSpPr>
        <p:spPr/>
        <p:txBody>
          <a:bodyPr>
            <a:noAutofit/>
          </a:bodyPr>
          <a:lstStyle/>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FR" spc="10" dirty="0">
                <a:solidFill>
                  <a:srgbClr val="511A4B"/>
                </a:solidFill>
              </a:rPr>
              <a:t>Au moins 10’000 partenaires en Suisse</a:t>
            </a:r>
          </a:p>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CH" spc="10" dirty="0">
                <a:solidFill>
                  <a:srgbClr val="511A4B"/>
                </a:solidFill>
                <a:latin typeface="Calibri" panose="020F0502020204030204" pitchFamily="34" charset="0"/>
              </a:rPr>
              <a:t>réseau européen reCIRCLE avec 100'000 restaurants</a:t>
            </a:r>
          </a:p>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FR" spc="10" dirty="0">
                <a:solidFill>
                  <a:srgbClr val="511A4B"/>
                </a:solidFill>
                <a:latin typeface="Calibri" panose="020F0502020204030204" pitchFamily="34" charset="0"/>
              </a:rPr>
              <a:t>Processus de recyclage certifié à l’échelle européenne</a:t>
            </a:r>
          </a:p>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CH" spc="10" dirty="0">
                <a:solidFill>
                  <a:srgbClr val="511A4B"/>
                </a:solidFill>
                <a:latin typeface="Calibri" panose="020F0502020204030204" pitchFamily="34" charset="0"/>
              </a:rPr>
              <a:t>APP reCIRCLE établie</a:t>
            </a:r>
          </a:p>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FR" spc="10" dirty="0">
                <a:solidFill>
                  <a:srgbClr val="511A4B"/>
                </a:solidFill>
                <a:latin typeface="Calibri" panose="020F0502020204030204" pitchFamily="34" charset="0"/>
              </a:rPr>
              <a:t>Collaboration avec des services de livraison</a:t>
            </a:r>
          </a:p>
          <a:p>
            <a:pPr marL="285750" lvl="1" indent="-285750" algn="l">
              <a:lnSpc>
                <a:spcPct val="100000"/>
              </a:lnSpc>
              <a:spcBef>
                <a:spcPts val="600"/>
              </a:spcBef>
              <a:buClr>
                <a:srgbClr val="EF776E"/>
              </a:buClr>
              <a:buFont typeface="Arial" panose="020B0604020202020204" pitchFamily="34" charset="0"/>
              <a:buChar char="•"/>
              <a:tabLst>
                <a:tab pos="3582577" algn="l"/>
              </a:tabLst>
            </a:pPr>
            <a:r>
              <a:rPr lang="fr-CH" spc="10" dirty="0">
                <a:solidFill>
                  <a:srgbClr val="511A4B"/>
                </a:solidFill>
                <a:latin typeface="Calibri" panose="020F0502020204030204" pitchFamily="34" charset="0"/>
              </a:rPr>
              <a:t>L'emballage réutilisable est la norme</a:t>
            </a:r>
            <a:endParaRPr lang="fr-FR" spc="10" dirty="0">
              <a:solidFill>
                <a:srgbClr val="511A4B"/>
              </a:solidFill>
              <a:latin typeface="Calibri" panose="020F0502020204030204" pitchFamily="34" charset="0"/>
            </a:endParaRPr>
          </a:p>
        </p:txBody>
      </p:sp>
      <p:sp>
        <p:nvSpPr>
          <p:cNvPr id="4" name="Foliennummernplatzhalter 3">
            <a:extLst>
              <a:ext uri="{FF2B5EF4-FFF2-40B4-BE49-F238E27FC236}">
                <a16:creationId xmlns="" xmlns:a16="http://schemas.microsoft.com/office/drawing/2014/main" id="{23BC80E3-B96F-4B60-AE4B-CD8FCEDC1BFA}"/>
              </a:ext>
            </a:extLst>
          </p:cNvPr>
          <p:cNvSpPr>
            <a:spLocks noGrp="1"/>
          </p:cNvSpPr>
          <p:nvPr>
            <p:ph type="sldNum" sz="quarter" idx="12"/>
          </p:nvPr>
        </p:nvSpPr>
        <p:spPr/>
        <p:txBody>
          <a:bodyPr/>
          <a:lstStyle/>
          <a:p>
            <a:fld id="{442AD375-037F-43D0-B059-5172DA06796A}" type="slidenum">
              <a:rPr lang="de-CH" smtClean="0"/>
              <a:pPr/>
              <a:t>26</a:t>
            </a:fld>
            <a:endParaRPr lang="de-CH">
              <a:solidFill>
                <a:srgbClr val="511A4B"/>
              </a:solidFill>
            </a:endParaRPr>
          </a:p>
        </p:txBody>
      </p:sp>
      <p:pic>
        <p:nvPicPr>
          <p:cNvPr id="6" name="Grafik 5">
            <a:extLst>
              <a:ext uri="{FF2B5EF4-FFF2-40B4-BE49-F238E27FC236}">
                <a16:creationId xmlns="" xmlns:a16="http://schemas.microsoft.com/office/drawing/2014/main" id="{E3B9AB87-7957-4C1D-B151-812E36CAC943}"/>
              </a:ext>
            </a:extLst>
          </p:cNvPr>
          <p:cNvPicPr>
            <a:picLocks noChangeAspect="1"/>
          </p:cNvPicPr>
          <p:nvPr/>
        </p:nvPicPr>
        <p:blipFill>
          <a:blip r:embed="rId2"/>
          <a:stretch>
            <a:fillRect/>
          </a:stretch>
        </p:blipFill>
        <p:spPr>
          <a:xfrm>
            <a:off x="5307392" y="2571750"/>
            <a:ext cx="3390900" cy="1727200"/>
          </a:xfrm>
          <a:prstGeom prst="rect">
            <a:avLst/>
          </a:prstGeom>
        </p:spPr>
      </p:pic>
    </p:spTree>
    <p:extLst>
      <p:ext uri="{BB962C8B-B14F-4D97-AF65-F5344CB8AC3E}">
        <p14:creationId xmlns:p14="http://schemas.microsoft.com/office/powerpoint/2010/main" val="91675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D07EFB1-C852-44EF-B484-875D894C5A50}"/>
              </a:ext>
            </a:extLst>
          </p:cNvPr>
          <p:cNvSpPr>
            <a:spLocks noGrp="1"/>
          </p:cNvSpPr>
          <p:nvPr>
            <p:ph type="title"/>
          </p:nvPr>
        </p:nvSpPr>
        <p:spPr/>
        <p:txBody>
          <a:bodyPr>
            <a:normAutofit fontScale="90000"/>
          </a:bodyPr>
          <a:lstStyle/>
          <a:p>
            <a:r>
              <a:rPr lang="fr-CH" sz="2500" dirty="0">
                <a:latin typeface="Calibri" panose="020F0502020204030204" pitchFamily="34" charset="0"/>
                <a:sym typeface="Wingdings" pitchFamily="2" charset="2"/>
              </a:rPr>
              <a:t>NOUS RESTONS OUVERTS À LA NOUVEAUTÉ </a:t>
            </a:r>
            <a:endParaRPr lang="fr-CH" sz="2500" dirty="0">
              <a:latin typeface="Calibri" panose="020F0502020204030204" pitchFamily="34" charset="0"/>
            </a:endParaRPr>
          </a:p>
        </p:txBody>
      </p:sp>
      <p:sp>
        <p:nvSpPr>
          <p:cNvPr id="4" name="Foliennummernplatzhalter 3">
            <a:extLst>
              <a:ext uri="{FF2B5EF4-FFF2-40B4-BE49-F238E27FC236}">
                <a16:creationId xmlns="" xmlns:a16="http://schemas.microsoft.com/office/drawing/2014/main" id="{8E6214AD-0146-4EB6-B2D6-03A4BF221122}"/>
              </a:ext>
            </a:extLst>
          </p:cNvPr>
          <p:cNvSpPr>
            <a:spLocks noGrp="1"/>
          </p:cNvSpPr>
          <p:nvPr>
            <p:ph type="sldNum" sz="quarter" idx="12"/>
          </p:nvPr>
        </p:nvSpPr>
        <p:spPr/>
        <p:txBody>
          <a:bodyPr/>
          <a:lstStyle/>
          <a:p>
            <a:fld id="{442AD375-037F-43D0-B059-5172DA06796A}" type="slidenum">
              <a:rPr lang="de-CH" smtClean="0"/>
              <a:pPr/>
              <a:t>27</a:t>
            </a:fld>
            <a:endParaRPr lang="de-CH">
              <a:solidFill>
                <a:srgbClr val="511A4B"/>
              </a:solidFill>
            </a:endParaRPr>
          </a:p>
        </p:txBody>
      </p:sp>
      <p:pic>
        <p:nvPicPr>
          <p:cNvPr id="6" name="Grafik 5" descr="Ein Bild, das Tasse, Tisch, sitzend, Kaffee enthält.&#10;&#10;Automatisch generierte Beschreibung">
            <a:extLst>
              <a:ext uri="{FF2B5EF4-FFF2-40B4-BE49-F238E27FC236}">
                <a16:creationId xmlns="" xmlns:a16="http://schemas.microsoft.com/office/drawing/2014/main" id="{0BDC4E46-6941-462D-B04F-42D29B48D4A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4079" y="1739153"/>
            <a:ext cx="3162197" cy="2900698"/>
          </a:xfrm>
          <a:prstGeom prst="rect">
            <a:avLst/>
          </a:prstGeom>
        </p:spPr>
      </p:pic>
      <p:sp>
        <p:nvSpPr>
          <p:cNvPr id="7" name="Herz 6">
            <a:extLst>
              <a:ext uri="{FF2B5EF4-FFF2-40B4-BE49-F238E27FC236}">
                <a16:creationId xmlns="" xmlns:a16="http://schemas.microsoft.com/office/drawing/2014/main" id="{806F66E0-C54F-4F27-838B-A4994D6DD1D8}"/>
              </a:ext>
            </a:extLst>
          </p:cNvPr>
          <p:cNvSpPr/>
          <p:nvPr/>
        </p:nvSpPr>
        <p:spPr>
          <a:xfrm>
            <a:off x="6192167" y="763959"/>
            <a:ext cx="358402" cy="326529"/>
          </a:xfrm>
          <a:prstGeom prst="heart">
            <a:avLst/>
          </a:prstGeom>
          <a:solidFill>
            <a:srgbClr val="F0756F"/>
          </a:solidFill>
          <a:ln>
            <a:solidFill>
              <a:srgbClr val="F075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CH" dirty="0"/>
          </a:p>
        </p:txBody>
      </p:sp>
    </p:spTree>
    <p:extLst>
      <p:ext uri="{BB962C8B-B14F-4D97-AF65-F5344CB8AC3E}">
        <p14:creationId xmlns:p14="http://schemas.microsoft.com/office/powerpoint/2010/main" val="3531522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 xmlns:a16="http://schemas.microsoft.com/office/drawing/2014/main" id="{8FF589A3-E494-4876-9466-E522F878CFB0}"/>
              </a:ext>
            </a:extLst>
          </p:cNvPr>
          <p:cNvSpPr>
            <a:spLocks noGrp="1"/>
          </p:cNvSpPr>
          <p:nvPr>
            <p:ph type="sldNum" sz="quarter" idx="12"/>
          </p:nvPr>
        </p:nvSpPr>
        <p:spPr/>
        <p:txBody>
          <a:bodyPr/>
          <a:lstStyle/>
          <a:p>
            <a:fld id="{442AD375-037F-43D0-B059-5172DA06796A}" type="slidenum">
              <a:rPr lang="de-CH" smtClean="0"/>
              <a:pPr/>
              <a:t>28</a:t>
            </a:fld>
            <a:endParaRPr lang="de-CH"/>
          </a:p>
        </p:txBody>
      </p:sp>
      <p:sp>
        <p:nvSpPr>
          <p:cNvPr id="7" name="Textfeld 6">
            <a:extLst>
              <a:ext uri="{FF2B5EF4-FFF2-40B4-BE49-F238E27FC236}">
                <a16:creationId xmlns="" xmlns:a16="http://schemas.microsoft.com/office/drawing/2014/main" id="{5425F30D-22B9-4326-B1D0-24D59829D89E}"/>
              </a:ext>
            </a:extLst>
          </p:cNvPr>
          <p:cNvSpPr txBox="1"/>
          <p:nvPr/>
        </p:nvSpPr>
        <p:spPr>
          <a:xfrm>
            <a:off x="405803" y="339502"/>
            <a:ext cx="8342661" cy="4431983"/>
          </a:xfrm>
          <a:prstGeom prst="rect">
            <a:avLst/>
          </a:prstGeom>
          <a:noFill/>
          <a:effectLst/>
        </p:spPr>
        <p:txBody>
          <a:bodyPr wrap="square">
            <a:spAutoFit/>
          </a:bodyPr>
          <a:lstStyle/>
          <a:p>
            <a:r>
              <a:rPr lang="de-DE" sz="5000" b="1" dirty="0">
                <a:solidFill>
                  <a:schemeClr val="bg1"/>
                </a:solidFill>
              </a:rPr>
              <a:t>„</a:t>
            </a:r>
            <a:r>
              <a:rPr lang="fr-FR" sz="5000" b="1" dirty="0">
                <a:solidFill>
                  <a:schemeClr val="bg1"/>
                </a:solidFill>
              </a:rPr>
              <a:t>Beaucoup de petites gens qui font beaucoup de petits pas dans beaucoup de petits endroits, peuvent changer la face du monde</a:t>
            </a:r>
            <a:r>
              <a:rPr lang="de-DE" sz="5000" b="1" dirty="0">
                <a:solidFill>
                  <a:schemeClr val="bg1"/>
                </a:solidFill>
              </a:rPr>
              <a:t>. “ </a:t>
            </a:r>
            <a:endParaRPr lang="de-DE" sz="1600" dirty="0">
              <a:solidFill>
                <a:schemeClr val="bg1"/>
              </a:solidFill>
            </a:endParaRPr>
          </a:p>
          <a:p>
            <a:endParaRPr lang="de-DE" sz="1600" dirty="0">
              <a:solidFill>
                <a:schemeClr val="bg1"/>
              </a:solidFill>
              <a:effectLst>
                <a:outerShdw blurRad="38100" dist="38100" dir="2700000" algn="tl">
                  <a:srgbClr val="000000">
                    <a:alpha val="43137"/>
                  </a:srgbClr>
                </a:outerShdw>
              </a:effectLst>
            </a:endParaRPr>
          </a:p>
          <a:p>
            <a:r>
              <a:rPr lang="de-DE" sz="1600" dirty="0">
                <a:solidFill>
                  <a:schemeClr val="bg1"/>
                </a:solidFill>
              </a:rPr>
              <a:t>(</a:t>
            </a:r>
            <a:r>
              <a:rPr lang="de-DE" sz="1600" dirty="0" err="1">
                <a:solidFill>
                  <a:schemeClr val="bg1"/>
                </a:solidFill>
              </a:rPr>
              <a:t>proverbe</a:t>
            </a:r>
            <a:r>
              <a:rPr lang="de-DE" sz="1600" dirty="0">
                <a:solidFill>
                  <a:schemeClr val="bg1"/>
                </a:solidFill>
              </a:rPr>
              <a:t> </a:t>
            </a:r>
            <a:r>
              <a:rPr lang="de-DE" sz="1600" dirty="0" err="1">
                <a:solidFill>
                  <a:schemeClr val="bg1"/>
                </a:solidFill>
              </a:rPr>
              <a:t>africain</a:t>
            </a:r>
            <a:r>
              <a:rPr lang="de-DE" sz="1600" dirty="0">
                <a:solidFill>
                  <a:schemeClr val="bg1"/>
                </a:solidFill>
              </a:rPr>
              <a:t>)</a:t>
            </a:r>
            <a:endParaRPr lang="de-CH" sz="1600" dirty="0">
              <a:solidFill>
                <a:schemeClr val="bg1"/>
              </a:solidFill>
            </a:endParaRPr>
          </a:p>
        </p:txBody>
      </p:sp>
    </p:spTree>
    <p:extLst>
      <p:ext uri="{BB962C8B-B14F-4D97-AF65-F5344CB8AC3E}">
        <p14:creationId xmlns:p14="http://schemas.microsoft.com/office/powerpoint/2010/main" val="3369163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3E955C8-8468-453C-ADB4-282996C63A00}"/>
              </a:ext>
            </a:extLst>
          </p:cNvPr>
          <p:cNvSpPr>
            <a:spLocks noGrp="1"/>
          </p:cNvSpPr>
          <p:nvPr>
            <p:ph type="ctrTitle"/>
          </p:nvPr>
        </p:nvSpPr>
        <p:spPr/>
        <p:txBody>
          <a:bodyPr>
            <a:noAutofit/>
          </a:bodyPr>
          <a:lstStyle/>
          <a:p>
            <a:r>
              <a:rPr lang="fr-FR" sz="2400" b="1" cap="all" spc="10" dirty="0">
                <a:solidFill>
                  <a:prstClr val="white"/>
                </a:solidFill>
                <a:latin typeface="Calibri" panose="020F0502020204030204" pitchFamily="34" charset="0"/>
                <a:cs typeface="Calibri" panose="020F0502020204030204" pitchFamily="34" charset="0"/>
              </a:rPr>
              <a:t>INFOS POUR LES ÉTABLISSEMENTS DE RESTAURATION</a:t>
            </a:r>
            <a:endParaRPr lang="fr-CH" sz="2400" dirty="0"/>
          </a:p>
        </p:txBody>
      </p:sp>
    </p:spTree>
    <p:extLst>
      <p:ext uri="{BB962C8B-B14F-4D97-AF65-F5344CB8AC3E}">
        <p14:creationId xmlns:p14="http://schemas.microsoft.com/office/powerpoint/2010/main" val="365828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 xmlns:a16="http://schemas.microsoft.com/office/drawing/2014/main" id="{DF52ACF1-B565-4FAE-9CA7-6C2B4E5025F3}"/>
              </a:ext>
            </a:extLst>
          </p:cNvPr>
          <p:cNvSpPr/>
          <p:nvPr/>
        </p:nvSpPr>
        <p:spPr>
          <a:xfrm>
            <a:off x="2483768" y="627534"/>
            <a:ext cx="4176464" cy="3744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Calibri" panose="020F0502020204030204" pitchFamily="34" charset="0"/>
            </a:endParaRPr>
          </a:p>
        </p:txBody>
      </p:sp>
      <p:sp>
        <p:nvSpPr>
          <p:cNvPr id="14" name="Rechteck 13">
            <a:extLst>
              <a:ext uri="{FF2B5EF4-FFF2-40B4-BE49-F238E27FC236}">
                <a16:creationId xmlns="" xmlns:a16="http://schemas.microsoft.com/office/drawing/2014/main" id="{1F66282A-F934-4D8E-A18B-0CE9BAEE2382}"/>
              </a:ext>
            </a:extLst>
          </p:cNvPr>
          <p:cNvSpPr/>
          <p:nvPr/>
        </p:nvSpPr>
        <p:spPr>
          <a:xfrm>
            <a:off x="0" y="0"/>
            <a:ext cx="3707904" cy="5155353"/>
          </a:xfrm>
          <a:prstGeom prst="rect">
            <a:avLst/>
          </a:prstGeom>
          <a:solidFill>
            <a:srgbClr val="51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Calibri" panose="020F0502020204030204" pitchFamily="34" charset="0"/>
            </a:endParaRPr>
          </a:p>
        </p:txBody>
      </p:sp>
      <p:sp>
        <p:nvSpPr>
          <p:cNvPr id="7" name="Textfeld 6">
            <a:extLst>
              <a:ext uri="{FF2B5EF4-FFF2-40B4-BE49-F238E27FC236}">
                <a16:creationId xmlns="" xmlns:a16="http://schemas.microsoft.com/office/drawing/2014/main" id="{79FFA200-01BB-47A1-98E5-99F135EDEFF4}"/>
              </a:ext>
            </a:extLst>
          </p:cNvPr>
          <p:cNvSpPr txBox="1"/>
          <p:nvPr/>
        </p:nvSpPr>
        <p:spPr>
          <a:xfrm>
            <a:off x="4623004" y="1463105"/>
            <a:ext cx="1357550" cy="707886"/>
          </a:xfrm>
          <a:prstGeom prst="rect">
            <a:avLst/>
          </a:prstGeom>
          <a:noFill/>
        </p:spPr>
        <p:txBody>
          <a:bodyPr wrap="square" rtlCol="0">
            <a:spAutoFit/>
          </a:bodyPr>
          <a:lstStyle/>
          <a:p>
            <a:r>
              <a:rPr lang="de-CH" sz="4000" b="1" dirty="0">
                <a:solidFill>
                  <a:srgbClr val="EF776E"/>
                </a:solidFill>
                <a:latin typeface="Calibri" panose="020F0502020204030204" pitchFamily="34" charset="0"/>
              </a:rPr>
              <a:t>36 x</a:t>
            </a:r>
          </a:p>
        </p:txBody>
      </p:sp>
      <p:pic>
        <p:nvPicPr>
          <p:cNvPr id="9" name="Grafik 8" descr="Ein Bild, das Ballon, Vektorgrafiken enthält.&#10;&#10;Automatisch generierte Beschreibung">
            <a:extLst>
              <a:ext uri="{FF2B5EF4-FFF2-40B4-BE49-F238E27FC236}">
                <a16:creationId xmlns="" xmlns:a16="http://schemas.microsoft.com/office/drawing/2014/main" id="{C8CF97E9-AFC8-4E30-967C-AFF4BFB26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58" t="19092" r="12968" b="20675"/>
          <a:stretch/>
        </p:blipFill>
        <p:spPr>
          <a:xfrm>
            <a:off x="5931406" y="937283"/>
            <a:ext cx="2024970" cy="1722239"/>
          </a:xfrm>
          <a:prstGeom prst="rect">
            <a:avLst/>
          </a:prstGeom>
        </p:spPr>
      </p:pic>
      <p:pic>
        <p:nvPicPr>
          <p:cNvPr id="10" name="Grafik 9">
            <a:extLst>
              <a:ext uri="{FF2B5EF4-FFF2-40B4-BE49-F238E27FC236}">
                <a16:creationId xmlns="" xmlns:a16="http://schemas.microsoft.com/office/drawing/2014/main" id="{0B91187F-B971-4477-8031-5919E15088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12" t="19473" r="7794" b="17185"/>
          <a:stretch/>
        </p:blipFill>
        <p:spPr>
          <a:xfrm>
            <a:off x="5931405" y="2749588"/>
            <a:ext cx="2209241" cy="1766378"/>
          </a:xfrm>
          <a:prstGeom prst="rect">
            <a:avLst/>
          </a:prstGeom>
        </p:spPr>
      </p:pic>
      <p:sp>
        <p:nvSpPr>
          <p:cNvPr id="11" name="Textfeld 10">
            <a:extLst>
              <a:ext uri="{FF2B5EF4-FFF2-40B4-BE49-F238E27FC236}">
                <a16:creationId xmlns="" xmlns:a16="http://schemas.microsoft.com/office/drawing/2014/main" id="{806C2295-6087-46FC-867E-485BEBB0AAFE}"/>
              </a:ext>
            </a:extLst>
          </p:cNvPr>
          <p:cNvSpPr txBox="1"/>
          <p:nvPr/>
        </p:nvSpPr>
        <p:spPr>
          <a:xfrm>
            <a:off x="4681605" y="3108831"/>
            <a:ext cx="1357550" cy="707886"/>
          </a:xfrm>
          <a:prstGeom prst="rect">
            <a:avLst/>
          </a:prstGeom>
          <a:noFill/>
        </p:spPr>
        <p:txBody>
          <a:bodyPr wrap="square" rtlCol="0">
            <a:spAutoFit/>
          </a:bodyPr>
          <a:lstStyle/>
          <a:p>
            <a:r>
              <a:rPr lang="de-CH" sz="4000" b="1" dirty="0">
                <a:solidFill>
                  <a:srgbClr val="EF776E"/>
                </a:solidFill>
                <a:latin typeface="Calibri" panose="020F0502020204030204" pitchFamily="34" charset="0"/>
              </a:rPr>
              <a:t>36 x</a:t>
            </a:r>
          </a:p>
        </p:txBody>
      </p:sp>
      <p:pic>
        <p:nvPicPr>
          <p:cNvPr id="12" name="Grafik 11">
            <a:extLst>
              <a:ext uri="{FF2B5EF4-FFF2-40B4-BE49-F238E27FC236}">
                <a16:creationId xmlns="" xmlns:a16="http://schemas.microsoft.com/office/drawing/2014/main" id="{FD5F73A7-5764-4CE5-9649-B1FCF5AA83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0432" y="4460091"/>
            <a:ext cx="732974" cy="732974"/>
          </a:xfrm>
          <a:prstGeom prst="rect">
            <a:avLst/>
          </a:prstGeom>
        </p:spPr>
      </p:pic>
      <p:sp>
        <p:nvSpPr>
          <p:cNvPr id="15" name="Titel 1">
            <a:extLst>
              <a:ext uri="{FF2B5EF4-FFF2-40B4-BE49-F238E27FC236}">
                <a16:creationId xmlns="" xmlns:a16="http://schemas.microsoft.com/office/drawing/2014/main" id="{19775EA8-7114-45B6-AC2F-D804E4189AF6}"/>
              </a:ext>
            </a:extLst>
          </p:cNvPr>
          <p:cNvSpPr txBox="1">
            <a:spLocks/>
          </p:cNvSpPr>
          <p:nvPr/>
        </p:nvSpPr>
        <p:spPr>
          <a:xfrm>
            <a:off x="196904" y="173646"/>
            <a:ext cx="3314095" cy="1542870"/>
          </a:xfrm>
          <a:prstGeom prst="rect">
            <a:avLst/>
          </a:prstGeom>
        </p:spPr>
        <p:txBody>
          <a:bodyPr/>
          <a:lstStyle>
            <a:lvl1pPr algn="l" defTabSz="685800" rtl="0" eaLnBrk="1" latinLnBrk="0" hangingPunct="1">
              <a:lnSpc>
                <a:spcPct val="90000"/>
              </a:lnSpc>
              <a:spcBef>
                <a:spcPct val="0"/>
              </a:spcBef>
              <a:buNone/>
              <a:defRPr sz="1800" b="1" kern="1200">
                <a:solidFill>
                  <a:schemeClr val="tx1"/>
                </a:solidFill>
                <a:latin typeface="Calibri" panose="020F0502020204030204" pitchFamily="34" charset="0"/>
                <a:ea typeface="+mj-ea"/>
                <a:cs typeface="Calibri" panose="020F0502020204030204" pitchFamily="34" charset="0"/>
              </a:defRPr>
            </a:lvl1pPr>
          </a:lstStyle>
          <a:p>
            <a:pPr algn="l"/>
            <a:r>
              <a:rPr lang="fr-CH" sz="2800" b="1" dirty="0">
                <a:solidFill>
                  <a:schemeClr val="bg1"/>
                </a:solidFill>
              </a:rPr>
              <a:t>UN GRAND BOOM QUI PRODUIT UNE GRANDE QUANTITÉ DE DÉCHETS</a:t>
            </a:r>
          </a:p>
        </p:txBody>
      </p:sp>
      <p:sp>
        <p:nvSpPr>
          <p:cNvPr id="16" name="Titel 1">
            <a:extLst>
              <a:ext uri="{FF2B5EF4-FFF2-40B4-BE49-F238E27FC236}">
                <a16:creationId xmlns="" xmlns:a16="http://schemas.microsoft.com/office/drawing/2014/main" id="{6DFE52F4-2C28-461E-8D37-22EDCD796C47}"/>
              </a:ext>
            </a:extLst>
          </p:cNvPr>
          <p:cNvSpPr txBox="1">
            <a:spLocks/>
          </p:cNvSpPr>
          <p:nvPr/>
        </p:nvSpPr>
        <p:spPr>
          <a:xfrm>
            <a:off x="5677389" y="173646"/>
            <a:ext cx="1891812" cy="619621"/>
          </a:xfrm>
          <a:prstGeom prst="rect">
            <a:avLst/>
          </a:prstGeom>
        </p:spPr>
        <p:txBody>
          <a:bodyPr/>
          <a:lstStyle>
            <a:lvl1pPr algn="l" defTabSz="685800" rtl="0" eaLnBrk="1" latinLnBrk="0" hangingPunct="1">
              <a:lnSpc>
                <a:spcPct val="90000"/>
              </a:lnSpc>
              <a:spcBef>
                <a:spcPct val="0"/>
              </a:spcBef>
              <a:buNone/>
              <a:defRPr sz="1800" b="1" kern="1200">
                <a:solidFill>
                  <a:schemeClr val="tx1"/>
                </a:solidFill>
                <a:latin typeface="Calibri" panose="020F0502020204030204" pitchFamily="34" charset="0"/>
                <a:ea typeface="+mj-ea"/>
                <a:cs typeface="Calibri" panose="020F0502020204030204" pitchFamily="34" charset="0"/>
              </a:defRPr>
            </a:lvl1pPr>
          </a:lstStyle>
          <a:p>
            <a:r>
              <a:rPr lang="de-CH" sz="2800" cap="all" dirty="0" err="1">
                <a:solidFill>
                  <a:srgbClr val="511A4B"/>
                </a:solidFill>
              </a:rPr>
              <a:t>europe</a:t>
            </a:r>
            <a:endParaRPr lang="de-CH" sz="2800" cap="all" dirty="0">
              <a:solidFill>
                <a:srgbClr val="511A4B"/>
              </a:solidFill>
            </a:endParaRPr>
          </a:p>
        </p:txBody>
      </p:sp>
      <p:sp>
        <p:nvSpPr>
          <p:cNvPr id="13" name="Textfeld 12">
            <a:extLst>
              <a:ext uri="{FF2B5EF4-FFF2-40B4-BE49-F238E27FC236}">
                <a16:creationId xmlns="" xmlns:a16="http://schemas.microsoft.com/office/drawing/2014/main" id="{B5090DF5-8D8C-4324-B892-983EECAD9A60}"/>
              </a:ext>
            </a:extLst>
          </p:cNvPr>
          <p:cNvSpPr txBox="1"/>
          <p:nvPr/>
        </p:nvSpPr>
        <p:spPr>
          <a:xfrm>
            <a:off x="8032896" y="4097732"/>
            <a:ext cx="1357550" cy="400110"/>
          </a:xfrm>
          <a:prstGeom prst="rect">
            <a:avLst/>
          </a:prstGeom>
          <a:noFill/>
        </p:spPr>
        <p:txBody>
          <a:bodyPr wrap="square" rtlCol="0">
            <a:spAutoFit/>
          </a:bodyPr>
          <a:lstStyle/>
          <a:p>
            <a:r>
              <a:rPr lang="de-CH" sz="2000" b="1" dirty="0">
                <a:solidFill>
                  <a:srgbClr val="EF776E"/>
                </a:solidFill>
                <a:latin typeface="Calibri" panose="020F0502020204030204" pitchFamily="34" charset="0"/>
              </a:rPr>
              <a:t>(4)</a:t>
            </a:r>
          </a:p>
        </p:txBody>
      </p:sp>
      <p:pic>
        <p:nvPicPr>
          <p:cNvPr id="18" name="Grafik 17">
            <a:extLst>
              <a:ext uri="{FF2B5EF4-FFF2-40B4-BE49-F238E27FC236}">
                <a16:creationId xmlns="" xmlns:a16="http://schemas.microsoft.com/office/drawing/2014/main" id="{74B89536-122B-4B2F-ACBF-A950E81D3F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94" y="4093335"/>
            <a:ext cx="1415187" cy="1059485"/>
          </a:xfrm>
          <a:prstGeom prst="rect">
            <a:avLst/>
          </a:prstGeom>
        </p:spPr>
      </p:pic>
      <p:sp>
        <p:nvSpPr>
          <p:cNvPr id="19" name="Textfeld 18">
            <a:extLst>
              <a:ext uri="{FF2B5EF4-FFF2-40B4-BE49-F238E27FC236}">
                <a16:creationId xmlns="" xmlns:a16="http://schemas.microsoft.com/office/drawing/2014/main" id="{1C9F8CA1-14FF-44A2-B75F-CE5B4B744F51}"/>
              </a:ext>
            </a:extLst>
          </p:cNvPr>
          <p:cNvSpPr txBox="1"/>
          <p:nvPr/>
        </p:nvSpPr>
        <p:spPr>
          <a:xfrm>
            <a:off x="940337" y="2029128"/>
            <a:ext cx="2747176" cy="923330"/>
          </a:xfrm>
          <a:prstGeom prst="rect">
            <a:avLst/>
          </a:prstGeom>
          <a:noFill/>
        </p:spPr>
        <p:txBody>
          <a:bodyPr wrap="square" rtlCol="0">
            <a:spAutoFit/>
          </a:bodyPr>
          <a:lstStyle/>
          <a:p>
            <a:r>
              <a:rPr lang="de-CH" sz="1500" dirty="0">
                <a:solidFill>
                  <a:schemeClr val="bg1"/>
                </a:solidFill>
                <a:latin typeface="Calibri" panose="020F0502020204030204" pitchFamily="34" charset="0"/>
                <a:cs typeface="Calibri" panose="020F0502020204030204" pitchFamily="34" charset="0"/>
              </a:rPr>
              <a:t>368 </a:t>
            </a:r>
            <a:r>
              <a:rPr lang="fr-FR" sz="1500" dirty="0">
                <a:solidFill>
                  <a:schemeClr val="bg1"/>
                </a:solidFill>
                <a:latin typeface="Calibri" panose="020F0502020204030204" pitchFamily="34" charset="0"/>
                <a:cs typeface="Calibri" panose="020F0502020204030204" pitchFamily="34" charset="0"/>
              </a:rPr>
              <a:t>M de tonnes de plastique sont produites chaque année (1)</a:t>
            </a:r>
          </a:p>
          <a:p>
            <a:pPr algn="ctr"/>
            <a:endParaRPr lang="de-CH" sz="2400" b="1" dirty="0">
              <a:solidFill>
                <a:srgbClr val="EF776E"/>
              </a:solidFill>
              <a:latin typeface="Calibri" panose="020F0502020204030204" pitchFamily="34" charset="0"/>
              <a:cs typeface="Calibri" panose="020F0502020204030204" pitchFamily="34" charset="0"/>
            </a:endParaRPr>
          </a:p>
        </p:txBody>
      </p:sp>
      <p:pic>
        <p:nvPicPr>
          <p:cNvPr id="20" name="Grafik 19">
            <a:extLst>
              <a:ext uri="{FF2B5EF4-FFF2-40B4-BE49-F238E27FC236}">
                <a16:creationId xmlns="" xmlns:a16="http://schemas.microsoft.com/office/drawing/2014/main" id="{0D90CFA6-EDF0-46A6-AB55-9D5ABD121954}"/>
              </a:ext>
            </a:extLst>
          </p:cNvPr>
          <p:cNvPicPr>
            <a:picLocks noChangeAspect="1"/>
          </p:cNvPicPr>
          <p:nvPr/>
        </p:nvPicPr>
        <p:blipFill>
          <a:blip r:embed="rId7"/>
          <a:stretch>
            <a:fillRect/>
          </a:stretch>
        </p:blipFill>
        <p:spPr>
          <a:xfrm>
            <a:off x="2023558" y="2993881"/>
            <a:ext cx="1487441" cy="784830"/>
          </a:xfrm>
          <a:prstGeom prst="rect">
            <a:avLst/>
          </a:prstGeom>
        </p:spPr>
      </p:pic>
      <p:sp>
        <p:nvSpPr>
          <p:cNvPr id="21" name="Textfeld 20">
            <a:extLst>
              <a:ext uri="{FF2B5EF4-FFF2-40B4-BE49-F238E27FC236}">
                <a16:creationId xmlns="" xmlns:a16="http://schemas.microsoft.com/office/drawing/2014/main" id="{130570C3-1141-46D6-B928-E89508636096}"/>
              </a:ext>
            </a:extLst>
          </p:cNvPr>
          <p:cNvSpPr txBox="1"/>
          <p:nvPr/>
        </p:nvSpPr>
        <p:spPr>
          <a:xfrm>
            <a:off x="1303893" y="4297787"/>
            <a:ext cx="2459888" cy="1523494"/>
          </a:xfrm>
          <a:prstGeom prst="rect">
            <a:avLst/>
          </a:prstGeom>
          <a:noFill/>
        </p:spPr>
        <p:txBody>
          <a:bodyPr wrap="square" rtlCol="0">
            <a:spAutoFit/>
          </a:bodyPr>
          <a:lstStyle/>
          <a:p>
            <a:r>
              <a:rPr lang="de-CH" sz="1500" dirty="0">
                <a:solidFill>
                  <a:schemeClr val="bg1"/>
                </a:solidFill>
                <a:latin typeface="Calibri" panose="020F0502020204030204" pitchFamily="34" charset="0"/>
              </a:rPr>
              <a:t>46% </a:t>
            </a:r>
            <a:r>
              <a:rPr lang="fr-FR" sz="1500" dirty="0">
                <a:solidFill>
                  <a:schemeClr val="bg1"/>
                </a:solidFill>
                <a:latin typeface="Calibri" panose="020F0502020204030204" pitchFamily="34" charset="0"/>
              </a:rPr>
              <a:t>des déchets plastiques produits dans le monde proviennent d’emballages (3)</a:t>
            </a:r>
          </a:p>
          <a:p>
            <a:pPr algn="ctr"/>
            <a:r>
              <a:rPr lang="de-CH" sz="2400" b="1" dirty="0">
                <a:solidFill>
                  <a:srgbClr val="EF776E"/>
                </a:solidFill>
                <a:latin typeface="Calibri" panose="020F0502020204030204" pitchFamily="34" charset="0"/>
              </a:rPr>
              <a:t> </a:t>
            </a:r>
          </a:p>
          <a:p>
            <a:pPr algn="ctr"/>
            <a:endParaRPr lang="de-CH" sz="2400" b="1" dirty="0">
              <a:solidFill>
                <a:srgbClr val="EF776E"/>
              </a:solidFill>
              <a:latin typeface="Calibri" panose="020F0502020204030204" pitchFamily="34" charset="0"/>
              <a:cs typeface="Calibri" panose="020F0502020204030204" pitchFamily="34" charset="0"/>
            </a:endParaRPr>
          </a:p>
        </p:txBody>
      </p:sp>
      <p:pic>
        <p:nvPicPr>
          <p:cNvPr id="22" name="Grafik 21">
            <a:extLst>
              <a:ext uri="{FF2B5EF4-FFF2-40B4-BE49-F238E27FC236}">
                <a16:creationId xmlns="" xmlns:a16="http://schemas.microsoft.com/office/drawing/2014/main" id="{1E34391F-1136-4DA8-89AD-D967B19B2D7A}"/>
              </a:ext>
            </a:extLst>
          </p:cNvPr>
          <p:cNvPicPr>
            <a:picLocks noChangeAspect="1"/>
          </p:cNvPicPr>
          <p:nvPr/>
        </p:nvPicPr>
        <p:blipFill>
          <a:blip r:embed="rId8"/>
          <a:stretch>
            <a:fillRect/>
          </a:stretch>
        </p:blipFill>
        <p:spPr>
          <a:xfrm>
            <a:off x="352757" y="1798402"/>
            <a:ext cx="567189" cy="923331"/>
          </a:xfrm>
          <a:prstGeom prst="rect">
            <a:avLst/>
          </a:prstGeom>
        </p:spPr>
      </p:pic>
      <p:sp>
        <p:nvSpPr>
          <p:cNvPr id="23" name="Textfeld 22">
            <a:extLst>
              <a:ext uri="{FF2B5EF4-FFF2-40B4-BE49-F238E27FC236}">
                <a16:creationId xmlns="" xmlns:a16="http://schemas.microsoft.com/office/drawing/2014/main" id="{6A033E34-6577-462A-BD18-95A5A5F21AB7}"/>
              </a:ext>
            </a:extLst>
          </p:cNvPr>
          <p:cNvSpPr txBox="1"/>
          <p:nvPr/>
        </p:nvSpPr>
        <p:spPr>
          <a:xfrm>
            <a:off x="147344" y="3042219"/>
            <a:ext cx="1715347" cy="784830"/>
          </a:xfrm>
          <a:prstGeom prst="rect">
            <a:avLst/>
          </a:prstGeom>
          <a:noFill/>
        </p:spPr>
        <p:txBody>
          <a:bodyPr wrap="square" rtlCol="0">
            <a:spAutoFit/>
          </a:bodyPr>
          <a:lstStyle/>
          <a:p>
            <a:r>
              <a:rPr lang="fr-FR" sz="1500" dirty="0">
                <a:solidFill>
                  <a:schemeClr val="bg1"/>
                </a:solidFill>
                <a:latin typeface="Calibri" panose="020F0502020204030204" pitchFamily="34" charset="0"/>
              </a:rPr>
              <a:t>8 M de tonnes finissent dans les océans (2) </a:t>
            </a:r>
          </a:p>
        </p:txBody>
      </p:sp>
    </p:spTree>
    <p:extLst>
      <p:ext uri="{BB962C8B-B14F-4D97-AF65-F5344CB8AC3E}">
        <p14:creationId xmlns:p14="http://schemas.microsoft.com/office/powerpoint/2010/main" val="1647415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D89785C-FBC5-400D-8441-E965AC698910}"/>
              </a:ext>
            </a:extLst>
          </p:cNvPr>
          <p:cNvSpPr>
            <a:spLocks noGrp="1"/>
          </p:cNvSpPr>
          <p:nvPr>
            <p:ph type="title"/>
          </p:nvPr>
        </p:nvSpPr>
        <p:spPr/>
        <p:txBody>
          <a:bodyPr>
            <a:normAutofit/>
          </a:bodyPr>
          <a:lstStyle/>
          <a:p>
            <a:r>
              <a:rPr lang="fr-FR" sz="2100" dirty="0">
                <a:latin typeface="Calibri" panose="020F0502020204030204" pitchFamily="34" charset="0"/>
              </a:rPr>
              <a:t>LES DIFFÉRENTES OFFRES POUR LES RESTAURANTS, LES TAKEAWAYS ET LES CATERINGS</a:t>
            </a:r>
            <a:endParaRPr lang="de-CH" sz="2100" dirty="0">
              <a:latin typeface="Calibri" panose="020F0502020204030204" pitchFamily="34" charset="0"/>
            </a:endParaRPr>
          </a:p>
        </p:txBody>
      </p:sp>
      <p:sp>
        <p:nvSpPr>
          <p:cNvPr id="3" name="Untertitel 2">
            <a:extLst>
              <a:ext uri="{FF2B5EF4-FFF2-40B4-BE49-F238E27FC236}">
                <a16:creationId xmlns="" xmlns:a16="http://schemas.microsoft.com/office/drawing/2014/main" id="{8637AA00-38DF-4785-8671-56C8CA4760FB}"/>
              </a:ext>
            </a:extLst>
          </p:cNvPr>
          <p:cNvSpPr>
            <a:spLocks noGrp="1"/>
          </p:cNvSpPr>
          <p:nvPr>
            <p:ph type="subTitle" idx="1"/>
          </p:nvPr>
        </p:nvSpPr>
        <p:spPr>
          <a:noFill/>
          <a:ln w="12700">
            <a:noFill/>
          </a:ln>
        </p:spPr>
        <p:txBody>
          <a:bodyPr>
            <a:normAutofit/>
          </a:bodyPr>
          <a:lstStyle/>
          <a:p>
            <a:r>
              <a:rPr lang="fr-FR" dirty="0"/>
              <a:t>Partenariat et abonnements par année:	</a:t>
            </a:r>
            <a:endParaRPr lang="de-CH" dirty="0"/>
          </a:p>
        </p:txBody>
      </p:sp>
      <p:sp>
        <p:nvSpPr>
          <p:cNvPr id="4" name="Foliennummernplatzhalter 3">
            <a:extLst>
              <a:ext uri="{FF2B5EF4-FFF2-40B4-BE49-F238E27FC236}">
                <a16:creationId xmlns="" xmlns:a16="http://schemas.microsoft.com/office/drawing/2014/main" id="{E220B7CC-414E-4878-AD7C-360C831B9C4E}"/>
              </a:ext>
            </a:extLst>
          </p:cNvPr>
          <p:cNvSpPr>
            <a:spLocks noGrp="1"/>
          </p:cNvSpPr>
          <p:nvPr>
            <p:ph type="sldNum" sz="quarter" idx="12"/>
          </p:nvPr>
        </p:nvSpPr>
        <p:spPr/>
        <p:txBody>
          <a:bodyPr/>
          <a:lstStyle/>
          <a:p>
            <a:fld id="{442AD375-037F-43D0-B059-5172DA06796A}" type="slidenum">
              <a:rPr lang="de-CH" smtClean="0"/>
              <a:pPr/>
              <a:t>30</a:t>
            </a:fld>
            <a:endParaRPr lang="de-CH">
              <a:solidFill>
                <a:srgbClr val="511A4B"/>
              </a:solidFill>
            </a:endParaRPr>
          </a:p>
        </p:txBody>
      </p:sp>
      <p:sp>
        <p:nvSpPr>
          <p:cNvPr id="17" name="Textfeld 16">
            <a:extLst>
              <a:ext uri="{FF2B5EF4-FFF2-40B4-BE49-F238E27FC236}">
                <a16:creationId xmlns="" xmlns:a16="http://schemas.microsoft.com/office/drawing/2014/main" id="{9A450757-1220-4E27-B703-C3A897ACE7AE}"/>
              </a:ext>
            </a:extLst>
          </p:cNvPr>
          <p:cNvSpPr txBox="1"/>
          <p:nvPr/>
        </p:nvSpPr>
        <p:spPr>
          <a:xfrm>
            <a:off x="2524863" y="2839480"/>
            <a:ext cx="648072" cy="369332"/>
          </a:xfrm>
          <a:prstGeom prst="rect">
            <a:avLst/>
          </a:prstGeom>
          <a:noFill/>
        </p:spPr>
        <p:txBody>
          <a:bodyPr wrap="square" rtlCol="0">
            <a:spAutoFit/>
          </a:bodyPr>
          <a:lstStyle/>
          <a:p>
            <a:pPr algn="ctr"/>
            <a:r>
              <a:rPr lang="de-CH" b="1" dirty="0">
                <a:solidFill>
                  <a:srgbClr val="511A4B"/>
                </a:solidFill>
              </a:rPr>
              <a:t>ET</a:t>
            </a:r>
          </a:p>
        </p:txBody>
      </p:sp>
      <p:grpSp>
        <p:nvGrpSpPr>
          <p:cNvPr id="23" name="Gruppieren 22">
            <a:extLst>
              <a:ext uri="{FF2B5EF4-FFF2-40B4-BE49-F238E27FC236}">
                <a16:creationId xmlns="" xmlns:a16="http://schemas.microsoft.com/office/drawing/2014/main" id="{359F48B1-09FA-45B9-9608-800EB3F11C75}"/>
              </a:ext>
            </a:extLst>
          </p:cNvPr>
          <p:cNvGrpSpPr/>
          <p:nvPr/>
        </p:nvGrpSpPr>
        <p:grpSpPr>
          <a:xfrm>
            <a:off x="625686" y="2317588"/>
            <a:ext cx="1440962" cy="1440000"/>
            <a:chOff x="642786" y="2319802"/>
            <a:chExt cx="1440962" cy="1440000"/>
          </a:xfrm>
        </p:grpSpPr>
        <p:sp>
          <p:nvSpPr>
            <p:cNvPr id="10" name="Textfeld 9">
              <a:extLst>
                <a:ext uri="{FF2B5EF4-FFF2-40B4-BE49-F238E27FC236}">
                  <a16:creationId xmlns="" xmlns:a16="http://schemas.microsoft.com/office/drawing/2014/main" id="{D3738874-CA75-4C6C-850B-5A1863A030F4}"/>
                </a:ext>
              </a:extLst>
            </p:cNvPr>
            <p:cNvSpPr txBox="1"/>
            <p:nvPr/>
          </p:nvSpPr>
          <p:spPr>
            <a:xfrm>
              <a:off x="643748" y="2319802"/>
              <a:ext cx="1440000" cy="338554"/>
            </a:xfrm>
            <a:prstGeom prst="rect">
              <a:avLst/>
            </a:prstGeom>
            <a:solidFill>
              <a:srgbClr val="511A4B"/>
            </a:solidFill>
          </p:spPr>
          <p:txBody>
            <a:bodyPr wrap="square" rtlCol="0" anchor="ctr" anchorCtr="1">
              <a:spAutoFit/>
            </a:bodyPr>
            <a:lstStyle/>
            <a:p>
              <a:r>
                <a:rPr lang="de-CH" sz="1600" dirty="0" err="1">
                  <a:solidFill>
                    <a:schemeClr val="bg1"/>
                  </a:solidFill>
                </a:rPr>
                <a:t>Partenariat</a:t>
              </a:r>
              <a:endParaRPr lang="de-CH" sz="1600" dirty="0">
                <a:solidFill>
                  <a:schemeClr val="bg1"/>
                </a:solidFill>
              </a:endParaRPr>
            </a:p>
          </p:txBody>
        </p:sp>
        <p:sp>
          <p:nvSpPr>
            <p:cNvPr id="5" name="Rechteck 4">
              <a:extLst>
                <a:ext uri="{FF2B5EF4-FFF2-40B4-BE49-F238E27FC236}">
                  <a16:creationId xmlns="" xmlns:a16="http://schemas.microsoft.com/office/drawing/2014/main" id="{D1C7D861-9766-4325-B696-4FA7F6B1D7E9}"/>
                </a:ext>
              </a:extLst>
            </p:cNvPr>
            <p:cNvSpPr>
              <a:spLocks/>
            </p:cNvSpPr>
            <p:nvPr/>
          </p:nvSpPr>
          <p:spPr>
            <a:xfrm>
              <a:off x="643748" y="2319802"/>
              <a:ext cx="1440000" cy="1440000"/>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Textfeld 17">
              <a:extLst>
                <a:ext uri="{FF2B5EF4-FFF2-40B4-BE49-F238E27FC236}">
                  <a16:creationId xmlns="" xmlns:a16="http://schemas.microsoft.com/office/drawing/2014/main" id="{DFA8AA72-1FB3-4673-8233-20A64BA07BD8}"/>
                </a:ext>
              </a:extLst>
            </p:cNvPr>
            <p:cNvSpPr txBox="1"/>
            <p:nvPr/>
          </p:nvSpPr>
          <p:spPr>
            <a:xfrm>
              <a:off x="642786" y="2808703"/>
              <a:ext cx="1440000" cy="800219"/>
            </a:xfrm>
            <a:prstGeom prst="rect">
              <a:avLst/>
            </a:prstGeom>
            <a:noFill/>
          </p:spPr>
          <p:txBody>
            <a:bodyPr wrap="square" rtlCol="0" anchor="ctr">
              <a:spAutoFit/>
            </a:bodyPr>
            <a:lstStyle/>
            <a:p>
              <a:pPr algn="ctr"/>
              <a:r>
                <a:rPr lang="de-CH" dirty="0">
                  <a:solidFill>
                    <a:srgbClr val="511A4B"/>
                  </a:solidFill>
                </a:rPr>
                <a:t>€ 150.-</a:t>
              </a:r>
              <a:br>
                <a:rPr lang="de-CH" dirty="0">
                  <a:solidFill>
                    <a:srgbClr val="511A4B"/>
                  </a:solidFill>
                </a:rPr>
              </a:br>
              <a:r>
                <a:rPr lang="de-CH" sz="1400" dirty="0">
                  <a:solidFill>
                    <a:srgbClr val="511A4B"/>
                  </a:solidFill>
                </a:rPr>
                <a:t>par </a:t>
              </a:r>
              <a:r>
                <a:rPr lang="de-CH" sz="1400" dirty="0" err="1">
                  <a:solidFill>
                    <a:srgbClr val="511A4B"/>
                  </a:solidFill>
                </a:rPr>
                <a:t>adresse</a:t>
              </a:r>
              <a:r>
                <a:rPr lang="de-CH" sz="1400" dirty="0">
                  <a:solidFill>
                    <a:srgbClr val="511A4B"/>
                  </a:solidFill>
                </a:rPr>
                <a:t> de </a:t>
              </a:r>
              <a:r>
                <a:rPr lang="de-CH" sz="1400" dirty="0" err="1">
                  <a:solidFill>
                    <a:srgbClr val="511A4B"/>
                  </a:solidFill>
                </a:rPr>
                <a:t>livraison</a:t>
              </a:r>
              <a:r>
                <a:rPr lang="de-CH" sz="1400" dirty="0">
                  <a:solidFill>
                    <a:srgbClr val="511A4B"/>
                  </a:solidFill>
                </a:rPr>
                <a:t> </a:t>
              </a:r>
            </a:p>
          </p:txBody>
        </p:sp>
      </p:grpSp>
      <p:grpSp>
        <p:nvGrpSpPr>
          <p:cNvPr id="26" name="Gruppieren 25">
            <a:extLst>
              <a:ext uri="{FF2B5EF4-FFF2-40B4-BE49-F238E27FC236}">
                <a16:creationId xmlns="" xmlns:a16="http://schemas.microsoft.com/office/drawing/2014/main" id="{BA6FCDD9-EE4E-4C2E-82AF-60FA849E8EE7}"/>
              </a:ext>
            </a:extLst>
          </p:cNvPr>
          <p:cNvGrpSpPr/>
          <p:nvPr/>
        </p:nvGrpSpPr>
        <p:grpSpPr>
          <a:xfrm>
            <a:off x="3615975" y="2319802"/>
            <a:ext cx="1440000" cy="1440000"/>
            <a:chOff x="3511469" y="1419622"/>
            <a:chExt cx="1440000" cy="1440000"/>
          </a:xfrm>
        </p:grpSpPr>
        <p:sp>
          <p:nvSpPr>
            <p:cNvPr id="9" name="Rechteck 8">
              <a:extLst>
                <a:ext uri="{FF2B5EF4-FFF2-40B4-BE49-F238E27FC236}">
                  <a16:creationId xmlns="" xmlns:a16="http://schemas.microsoft.com/office/drawing/2014/main" id="{B2C3D82B-9B30-4051-8F03-C7A1FA6C3C67}"/>
                </a:ext>
              </a:extLst>
            </p:cNvPr>
            <p:cNvSpPr>
              <a:spLocks noChangeAspect="1"/>
            </p:cNvSpPr>
            <p:nvPr/>
          </p:nvSpPr>
          <p:spPr>
            <a:xfrm>
              <a:off x="3511469" y="1419622"/>
              <a:ext cx="1440000" cy="1440000"/>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feld 10">
              <a:extLst>
                <a:ext uri="{FF2B5EF4-FFF2-40B4-BE49-F238E27FC236}">
                  <a16:creationId xmlns="" xmlns:a16="http://schemas.microsoft.com/office/drawing/2014/main" id="{FD8D4FEB-E75E-46DC-BCD5-92F7DAF93454}"/>
                </a:ext>
              </a:extLst>
            </p:cNvPr>
            <p:cNvSpPr txBox="1"/>
            <p:nvPr/>
          </p:nvSpPr>
          <p:spPr>
            <a:xfrm>
              <a:off x="3511469" y="1419622"/>
              <a:ext cx="1440000" cy="338554"/>
            </a:xfrm>
            <a:prstGeom prst="rect">
              <a:avLst/>
            </a:prstGeom>
            <a:solidFill>
              <a:srgbClr val="511A4B"/>
            </a:solidFill>
          </p:spPr>
          <p:txBody>
            <a:bodyPr wrap="square" rtlCol="0" anchor="ctr" anchorCtr="1">
              <a:spAutoFit/>
            </a:bodyPr>
            <a:lstStyle/>
            <a:p>
              <a:r>
                <a:rPr lang="de-CH" sz="1600" dirty="0">
                  <a:solidFill>
                    <a:schemeClr val="bg1"/>
                  </a:solidFill>
                </a:rPr>
                <a:t>Abo reCIRCLE</a:t>
              </a:r>
            </a:p>
          </p:txBody>
        </p:sp>
        <p:sp>
          <p:nvSpPr>
            <p:cNvPr id="20" name="Textfeld 19">
              <a:extLst>
                <a:ext uri="{FF2B5EF4-FFF2-40B4-BE49-F238E27FC236}">
                  <a16:creationId xmlns="" xmlns:a16="http://schemas.microsoft.com/office/drawing/2014/main" id="{4228AE4D-F0F2-4516-9427-3DE0F5641661}"/>
                </a:ext>
              </a:extLst>
            </p:cNvPr>
            <p:cNvSpPr txBox="1"/>
            <p:nvPr/>
          </p:nvSpPr>
          <p:spPr>
            <a:xfrm>
              <a:off x="3511469" y="1837296"/>
              <a:ext cx="1440000" cy="923330"/>
            </a:xfrm>
            <a:prstGeom prst="rect">
              <a:avLst/>
            </a:prstGeom>
            <a:noFill/>
          </p:spPr>
          <p:txBody>
            <a:bodyPr wrap="square" rtlCol="0" anchor="ctr">
              <a:spAutoFit/>
            </a:bodyPr>
            <a:lstStyle/>
            <a:p>
              <a:pPr algn="ctr"/>
              <a:r>
                <a:rPr lang="de-CH" dirty="0">
                  <a:solidFill>
                    <a:srgbClr val="511A4B"/>
                  </a:solidFill>
                </a:rPr>
                <a:t>€ 60.-</a:t>
              </a:r>
            </a:p>
            <a:p>
              <a:pPr algn="ctr"/>
              <a:r>
                <a:rPr lang="de-CH" dirty="0">
                  <a:solidFill>
                    <a:srgbClr val="511A4B"/>
                  </a:solidFill>
                </a:rPr>
                <a:t>à</a:t>
              </a:r>
              <a:br>
                <a:rPr lang="de-CH" dirty="0">
                  <a:solidFill>
                    <a:srgbClr val="511A4B"/>
                  </a:solidFill>
                </a:rPr>
              </a:br>
              <a:r>
                <a:rPr lang="de-CH" dirty="0">
                  <a:solidFill>
                    <a:srgbClr val="511A4B"/>
                  </a:solidFill>
                </a:rPr>
                <a:t>€ 1’250.-</a:t>
              </a:r>
            </a:p>
          </p:txBody>
        </p:sp>
      </p:grpSp>
      <p:sp>
        <p:nvSpPr>
          <p:cNvPr id="22" name="Untertitel 2">
            <a:extLst>
              <a:ext uri="{FF2B5EF4-FFF2-40B4-BE49-F238E27FC236}">
                <a16:creationId xmlns="" xmlns:a16="http://schemas.microsoft.com/office/drawing/2014/main" id="{DB8A366E-9FEF-4ED7-9CAE-B05DEDCA995C}"/>
              </a:ext>
            </a:extLst>
          </p:cNvPr>
          <p:cNvSpPr txBox="1">
            <a:spLocks/>
          </p:cNvSpPr>
          <p:nvPr/>
        </p:nvSpPr>
        <p:spPr>
          <a:xfrm>
            <a:off x="5664696" y="1491631"/>
            <a:ext cx="1537860" cy="338554"/>
          </a:xfrm>
          <a:prstGeom prst="rect">
            <a:avLst/>
          </a:prstGeom>
          <a:noFill/>
          <a:ln w="12700">
            <a:noFill/>
          </a:ln>
        </p:spPr>
        <p:txBody>
          <a:bodyPr vert="horz" lIns="91440" tIns="45720" rIns="91440" bIns="45720" rtlCol="0">
            <a:noAutofit/>
          </a:bodyPr>
          <a:lstStyle>
            <a:lvl1pPr marL="0" indent="0" algn="l" defTabSz="685800" rtl="0" eaLnBrk="1" latinLnBrk="0" hangingPunct="1">
              <a:lnSpc>
                <a:spcPct val="110000"/>
              </a:lnSpc>
              <a:spcBef>
                <a:spcPts val="0"/>
              </a:spcBef>
              <a:buFont typeface="Arial" panose="020B0604020202020204" pitchFamily="34" charset="0"/>
              <a:buNone/>
              <a:defRPr sz="1500" kern="1200" spc="8" baseline="0">
                <a:solidFill>
                  <a:srgbClr val="511A4B"/>
                </a:solidFill>
                <a:latin typeface="Calibri" panose="020F0502020204030204" pitchFamily="34" charset="0"/>
                <a:ea typeface="+mn-ea"/>
                <a:cs typeface="Calibri" panose="020F0502020204030204" pitchFamily="34" charset="0"/>
              </a:defRPr>
            </a:lvl1pPr>
            <a:lvl2pPr marL="342900" indent="0" algn="ctr" defTabSz="685800" rtl="0" eaLnBrk="1" latinLnBrk="0" hangingPunct="1">
              <a:lnSpc>
                <a:spcPct val="110000"/>
              </a:lnSpc>
              <a:spcBef>
                <a:spcPts val="0"/>
              </a:spcBef>
              <a:buFont typeface="Arial" panose="020B0604020202020204" pitchFamily="34" charset="0"/>
              <a:buNone/>
              <a:defRPr sz="1500" kern="1200" spc="8" baseline="0">
                <a:solidFill>
                  <a:schemeClr val="tx1"/>
                </a:solidFill>
                <a:latin typeface="Calibri" panose="020F0502020204030204" pitchFamily="34" charset="0"/>
                <a:ea typeface="+mn-ea"/>
                <a:cs typeface="Calibri" panose="020F0502020204030204" pitchFamily="34" charset="0"/>
              </a:defRPr>
            </a:lvl2pPr>
            <a:lvl3pPr marL="685800" indent="0" algn="ctr" defTabSz="685800" rtl="0" eaLnBrk="1" latinLnBrk="0" hangingPunct="1">
              <a:lnSpc>
                <a:spcPct val="110000"/>
              </a:lnSpc>
              <a:spcBef>
                <a:spcPts val="0"/>
              </a:spcBef>
              <a:buFont typeface="Arial" panose="020B0604020202020204" pitchFamily="34" charset="0"/>
              <a:buNone/>
              <a:defRPr sz="1350" kern="1200" spc="8" baseline="0">
                <a:solidFill>
                  <a:schemeClr val="tx1"/>
                </a:solidFill>
                <a:latin typeface="Calibri" panose="020F0502020204030204" pitchFamily="34" charset="0"/>
                <a:ea typeface="+mn-ea"/>
                <a:cs typeface="Calibri" panose="020F0502020204030204" pitchFamily="34" charset="0"/>
              </a:defRPr>
            </a:lvl3pPr>
            <a:lvl4pPr marL="10287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4pPr>
            <a:lvl5pPr marL="13716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de-CH" dirty="0" err="1"/>
              <a:t>Sur</a:t>
            </a:r>
            <a:r>
              <a:rPr lang="de-CH" dirty="0"/>
              <a:t> </a:t>
            </a:r>
            <a:r>
              <a:rPr lang="de-CH" dirty="0" err="1"/>
              <a:t>demande</a:t>
            </a:r>
            <a:r>
              <a:rPr lang="de-CH" dirty="0"/>
              <a:t>:</a:t>
            </a:r>
          </a:p>
        </p:txBody>
      </p:sp>
      <p:grpSp>
        <p:nvGrpSpPr>
          <p:cNvPr id="6" name="Gruppieren 5">
            <a:extLst>
              <a:ext uri="{FF2B5EF4-FFF2-40B4-BE49-F238E27FC236}">
                <a16:creationId xmlns="" xmlns:a16="http://schemas.microsoft.com/office/drawing/2014/main" id="{7513AF55-5617-4948-A1E4-A6CB1627B9BB}"/>
              </a:ext>
            </a:extLst>
          </p:cNvPr>
          <p:cNvGrpSpPr/>
          <p:nvPr/>
        </p:nvGrpSpPr>
        <p:grpSpPr>
          <a:xfrm>
            <a:off x="5713626" y="2319801"/>
            <a:ext cx="1440000" cy="1440001"/>
            <a:chOff x="5706436" y="2344615"/>
            <a:chExt cx="1440000" cy="1463233"/>
          </a:xfrm>
        </p:grpSpPr>
        <p:pic>
          <p:nvPicPr>
            <p:cNvPr id="25" name="Grafik 24">
              <a:extLst>
                <a:ext uri="{FF2B5EF4-FFF2-40B4-BE49-F238E27FC236}">
                  <a16:creationId xmlns="" xmlns:a16="http://schemas.microsoft.com/office/drawing/2014/main" id="{6C21F8B8-AA39-4971-8E94-64A4D4ED4F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457" y="2655720"/>
              <a:ext cx="1152128" cy="1152128"/>
            </a:xfrm>
            <a:prstGeom prst="rect">
              <a:avLst/>
            </a:prstGeom>
          </p:spPr>
        </p:pic>
        <p:sp>
          <p:nvSpPr>
            <p:cNvPr id="27" name="Rechteck 26">
              <a:extLst>
                <a:ext uri="{FF2B5EF4-FFF2-40B4-BE49-F238E27FC236}">
                  <a16:creationId xmlns="" xmlns:a16="http://schemas.microsoft.com/office/drawing/2014/main" id="{72650278-F443-4986-BE1F-E59E4754B915}"/>
                </a:ext>
              </a:extLst>
            </p:cNvPr>
            <p:cNvSpPr>
              <a:spLocks/>
            </p:cNvSpPr>
            <p:nvPr/>
          </p:nvSpPr>
          <p:spPr>
            <a:xfrm>
              <a:off x="5706436" y="2344615"/>
              <a:ext cx="1440000" cy="1463232"/>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 xmlns:a16="http://schemas.microsoft.com/office/drawing/2014/main" id="{DAF76B43-C2AB-4098-8A79-451745EAC326}"/>
                </a:ext>
              </a:extLst>
            </p:cNvPr>
            <p:cNvSpPr txBox="1"/>
            <p:nvPr/>
          </p:nvSpPr>
          <p:spPr>
            <a:xfrm>
              <a:off x="5706436" y="2358598"/>
              <a:ext cx="1440000" cy="343860"/>
            </a:xfrm>
            <a:prstGeom prst="rect">
              <a:avLst/>
            </a:prstGeom>
            <a:solidFill>
              <a:srgbClr val="511A4B"/>
            </a:solidFill>
          </p:spPr>
          <p:txBody>
            <a:bodyPr wrap="square" rtlCol="0" anchor="ctr" anchorCtr="1">
              <a:spAutoFit/>
            </a:bodyPr>
            <a:lstStyle/>
            <a:p>
              <a:r>
                <a:rPr lang="de-CH" sz="1400" dirty="0">
                  <a:solidFill>
                    <a:schemeClr val="bg1"/>
                  </a:solidFill>
                </a:rPr>
                <a:t>Service de </a:t>
              </a:r>
              <a:r>
                <a:rPr lang="de-CH" sz="1400" dirty="0" err="1">
                  <a:solidFill>
                    <a:schemeClr val="bg1"/>
                  </a:solidFill>
                </a:rPr>
                <a:t>lavage</a:t>
              </a:r>
              <a:endParaRPr lang="de-CH" sz="1600" dirty="0">
                <a:solidFill>
                  <a:schemeClr val="bg1"/>
                </a:solidFill>
              </a:endParaRPr>
            </a:p>
          </p:txBody>
        </p:sp>
      </p:grpSp>
      <p:grpSp>
        <p:nvGrpSpPr>
          <p:cNvPr id="7" name="Gruppieren 6">
            <a:extLst>
              <a:ext uri="{FF2B5EF4-FFF2-40B4-BE49-F238E27FC236}">
                <a16:creationId xmlns="" xmlns:a16="http://schemas.microsoft.com/office/drawing/2014/main" id="{7E8E1928-CD7A-4D7C-AC42-FDDA6C827133}"/>
              </a:ext>
            </a:extLst>
          </p:cNvPr>
          <p:cNvGrpSpPr/>
          <p:nvPr/>
        </p:nvGrpSpPr>
        <p:grpSpPr>
          <a:xfrm>
            <a:off x="7267796" y="2317588"/>
            <a:ext cx="1440000" cy="1440000"/>
            <a:chOff x="7233036" y="2344616"/>
            <a:chExt cx="1440000" cy="1440000"/>
          </a:xfrm>
        </p:grpSpPr>
        <p:pic>
          <p:nvPicPr>
            <p:cNvPr id="24" name="Grafik 23">
              <a:extLst>
                <a:ext uri="{FF2B5EF4-FFF2-40B4-BE49-F238E27FC236}">
                  <a16:creationId xmlns="" xmlns:a16="http://schemas.microsoft.com/office/drawing/2014/main" id="{D1FC9475-4B4E-4394-A222-9707AC698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6596" y="2665756"/>
              <a:ext cx="932879" cy="1086112"/>
            </a:xfrm>
            <a:prstGeom prst="rect">
              <a:avLst/>
            </a:prstGeom>
          </p:spPr>
        </p:pic>
        <p:sp>
          <p:nvSpPr>
            <p:cNvPr id="33" name="Rechteck 32">
              <a:extLst>
                <a:ext uri="{FF2B5EF4-FFF2-40B4-BE49-F238E27FC236}">
                  <a16:creationId xmlns="" xmlns:a16="http://schemas.microsoft.com/office/drawing/2014/main" id="{DF4628D7-B6C9-4FAD-B0E0-CA72D4A7D12D}"/>
                </a:ext>
              </a:extLst>
            </p:cNvPr>
            <p:cNvSpPr>
              <a:spLocks/>
            </p:cNvSpPr>
            <p:nvPr/>
          </p:nvSpPr>
          <p:spPr>
            <a:xfrm>
              <a:off x="7233036" y="2344616"/>
              <a:ext cx="1440000" cy="1440000"/>
            </a:xfrm>
            <a:prstGeom prst="rect">
              <a:avLst/>
            </a:prstGeom>
            <a:noFill/>
            <a:ln w="25400">
              <a:solidFill>
                <a:srgbClr val="511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Textfeld 33">
              <a:extLst>
                <a:ext uri="{FF2B5EF4-FFF2-40B4-BE49-F238E27FC236}">
                  <a16:creationId xmlns="" xmlns:a16="http://schemas.microsoft.com/office/drawing/2014/main" id="{BDE91DE2-6D1B-46D4-94A9-2D10C495D363}"/>
                </a:ext>
              </a:extLst>
            </p:cNvPr>
            <p:cNvSpPr txBox="1"/>
            <p:nvPr/>
          </p:nvSpPr>
          <p:spPr>
            <a:xfrm>
              <a:off x="7233036" y="2355087"/>
              <a:ext cx="1440000" cy="338400"/>
            </a:xfrm>
            <a:prstGeom prst="rect">
              <a:avLst/>
            </a:prstGeom>
            <a:solidFill>
              <a:srgbClr val="511A4B"/>
            </a:solidFill>
            <a:ln>
              <a:solidFill>
                <a:srgbClr val="511A4B"/>
              </a:solidFill>
            </a:ln>
          </p:spPr>
          <p:txBody>
            <a:bodyPr wrap="square" lIns="0" rIns="0" rtlCol="0" anchor="ctr" anchorCtr="1">
              <a:spAutoFit/>
            </a:bodyPr>
            <a:lstStyle/>
            <a:p>
              <a:r>
                <a:rPr lang="de-CH" sz="1400" dirty="0">
                  <a:solidFill>
                    <a:schemeClr val="bg1"/>
                  </a:solidFill>
                </a:rPr>
                <a:t>Services de </a:t>
              </a:r>
              <a:r>
                <a:rPr lang="de-CH" sz="1400" dirty="0" err="1">
                  <a:solidFill>
                    <a:schemeClr val="bg1"/>
                  </a:solidFill>
                </a:rPr>
                <a:t>repas</a:t>
              </a:r>
              <a:endParaRPr lang="de-CH" sz="1400" dirty="0">
                <a:solidFill>
                  <a:schemeClr val="bg1"/>
                </a:solidFill>
              </a:endParaRPr>
            </a:p>
          </p:txBody>
        </p:sp>
      </p:grpSp>
      <p:cxnSp>
        <p:nvCxnSpPr>
          <p:cNvPr id="15" name="Gerader Verbinder 14">
            <a:extLst>
              <a:ext uri="{FF2B5EF4-FFF2-40B4-BE49-F238E27FC236}">
                <a16:creationId xmlns="" xmlns:a16="http://schemas.microsoft.com/office/drawing/2014/main" id="{F1E79408-61FF-4E37-90E1-907F7487029A}"/>
              </a:ext>
            </a:extLst>
          </p:cNvPr>
          <p:cNvCxnSpPr/>
          <p:nvPr/>
        </p:nvCxnSpPr>
        <p:spPr>
          <a:xfrm flipV="1">
            <a:off x="5384800" y="1419622"/>
            <a:ext cx="0" cy="35206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73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55A830BB-B144-4DF7-B301-229FB8326E89}"/>
              </a:ext>
            </a:extLst>
          </p:cNvPr>
          <p:cNvSpPr>
            <a:spLocks noGrp="1"/>
          </p:cNvSpPr>
          <p:nvPr>
            <p:ph type="title"/>
          </p:nvPr>
        </p:nvSpPr>
        <p:spPr/>
        <p:txBody>
          <a:bodyPr>
            <a:normAutofit/>
          </a:bodyPr>
          <a:lstStyle/>
          <a:p>
            <a:r>
              <a:rPr lang="fr-CH" sz="2100" dirty="0">
                <a:latin typeface="Calibri" panose="020F0502020204030204" pitchFamily="34" charset="0"/>
              </a:rPr>
              <a:t>ÉCONOMIES POUR LES ÉTABLISSEMENTS PARTENAIRES</a:t>
            </a:r>
          </a:p>
        </p:txBody>
      </p:sp>
      <p:sp>
        <p:nvSpPr>
          <p:cNvPr id="5" name="Untertitel 4">
            <a:extLst>
              <a:ext uri="{FF2B5EF4-FFF2-40B4-BE49-F238E27FC236}">
                <a16:creationId xmlns="" xmlns:a16="http://schemas.microsoft.com/office/drawing/2014/main" id="{EDBBF339-78EE-401F-A408-3B117E470A32}"/>
              </a:ext>
            </a:extLst>
          </p:cNvPr>
          <p:cNvSpPr>
            <a:spLocks noGrp="1"/>
          </p:cNvSpPr>
          <p:nvPr>
            <p:ph type="subTitle" idx="1"/>
          </p:nvPr>
        </p:nvSpPr>
        <p:spPr/>
        <p:txBody>
          <a:bodyPr>
            <a:normAutofit/>
          </a:bodyPr>
          <a:lstStyle/>
          <a:p>
            <a:pPr>
              <a:lnSpc>
                <a:spcPct val="100000"/>
              </a:lnSpc>
              <a:spcBef>
                <a:spcPts val="600"/>
              </a:spcBef>
            </a:pPr>
            <a:r>
              <a:rPr lang="de-CH" dirty="0" err="1"/>
              <a:t>exemples</a:t>
            </a:r>
            <a:r>
              <a:rPr lang="de-CH" dirty="0"/>
              <a:t> de </a:t>
            </a:r>
            <a:r>
              <a:rPr lang="de-CH" dirty="0" err="1"/>
              <a:t>calcul</a:t>
            </a:r>
            <a:r>
              <a:rPr lang="de-CH" dirty="0"/>
              <a:t> :</a:t>
            </a:r>
          </a:p>
        </p:txBody>
      </p:sp>
      <p:sp>
        <p:nvSpPr>
          <p:cNvPr id="4" name="Foliennummernplatzhalter 3">
            <a:extLst>
              <a:ext uri="{FF2B5EF4-FFF2-40B4-BE49-F238E27FC236}">
                <a16:creationId xmlns="" xmlns:a16="http://schemas.microsoft.com/office/drawing/2014/main" id="{D215B1B3-3C51-4954-9BFC-0B631CCF7D34}"/>
              </a:ext>
            </a:extLst>
          </p:cNvPr>
          <p:cNvSpPr>
            <a:spLocks noGrp="1"/>
          </p:cNvSpPr>
          <p:nvPr>
            <p:ph type="sldNum" sz="quarter" idx="12"/>
          </p:nvPr>
        </p:nvSpPr>
        <p:spPr/>
        <p:txBody>
          <a:bodyPr/>
          <a:lstStyle/>
          <a:p>
            <a:fld id="{442AD375-037F-43D0-B059-5172DA06796A}" type="slidenum">
              <a:rPr lang="de-CH" smtClean="0"/>
              <a:pPr/>
              <a:t>31</a:t>
            </a:fld>
            <a:endParaRPr lang="de-CH" dirty="0">
              <a:solidFill>
                <a:srgbClr val="511A4B"/>
              </a:solidFill>
            </a:endParaRPr>
          </a:p>
        </p:txBody>
      </p:sp>
      <p:graphicFrame>
        <p:nvGraphicFramePr>
          <p:cNvPr id="2" name="Tabelle 5">
            <a:extLst>
              <a:ext uri="{FF2B5EF4-FFF2-40B4-BE49-F238E27FC236}">
                <a16:creationId xmlns="" xmlns:a16="http://schemas.microsoft.com/office/drawing/2014/main" id="{CB0C492B-B512-4627-9503-B7B9636C195D}"/>
              </a:ext>
            </a:extLst>
          </p:cNvPr>
          <p:cNvGraphicFramePr>
            <a:graphicFrameLocks noGrp="1"/>
          </p:cNvGraphicFramePr>
          <p:nvPr>
            <p:extLst>
              <p:ext uri="{D42A27DB-BD31-4B8C-83A1-F6EECF244321}">
                <p14:modId xmlns:p14="http://schemas.microsoft.com/office/powerpoint/2010/main" val="511798737"/>
              </p:ext>
            </p:extLst>
          </p:nvPr>
        </p:nvGraphicFramePr>
        <p:xfrm>
          <a:off x="683568" y="2133334"/>
          <a:ext cx="7776864" cy="2296160"/>
        </p:xfrm>
        <a:graphic>
          <a:graphicData uri="http://schemas.openxmlformats.org/drawingml/2006/table">
            <a:tbl>
              <a:tblPr firstRow="1" bandRow="1">
                <a:tableStyleId>{5C22544A-7EE6-4342-B048-85BDC9FD1C3A}</a:tableStyleId>
              </a:tblPr>
              <a:tblGrid>
                <a:gridCol w="1944216">
                  <a:extLst>
                    <a:ext uri="{9D8B030D-6E8A-4147-A177-3AD203B41FA5}">
                      <a16:colId xmlns="" xmlns:a16="http://schemas.microsoft.com/office/drawing/2014/main" val="2035719330"/>
                    </a:ext>
                  </a:extLst>
                </a:gridCol>
                <a:gridCol w="1944216">
                  <a:extLst>
                    <a:ext uri="{9D8B030D-6E8A-4147-A177-3AD203B41FA5}">
                      <a16:colId xmlns="" xmlns:a16="http://schemas.microsoft.com/office/drawing/2014/main" val="89799180"/>
                    </a:ext>
                  </a:extLst>
                </a:gridCol>
                <a:gridCol w="1944216">
                  <a:extLst>
                    <a:ext uri="{9D8B030D-6E8A-4147-A177-3AD203B41FA5}">
                      <a16:colId xmlns="" xmlns:a16="http://schemas.microsoft.com/office/drawing/2014/main" val="3844519987"/>
                    </a:ext>
                  </a:extLst>
                </a:gridCol>
                <a:gridCol w="1944216">
                  <a:extLst>
                    <a:ext uri="{9D8B030D-6E8A-4147-A177-3AD203B41FA5}">
                      <a16:colId xmlns="" xmlns:a16="http://schemas.microsoft.com/office/drawing/2014/main" val="3419019765"/>
                    </a:ext>
                  </a:extLst>
                </a:gridCol>
              </a:tblGrid>
              <a:tr h="370840">
                <a:tc>
                  <a:txBody>
                    <a:bodyPr/>
                    <a:lstStyle/>
                    <a:p>
                      <a:pPr algn="ctr"/>
                      <a:r>
                        <a:rPr lang="fr-CH" sz="1600" dirty="0">
                          <a:latin typeface="Calibri" panose="020F0502020204030204" pitchFamily="34" charset="0"/>
                          <a:ea typeface="Calibri" panose="020F0502020204030204" pitchFamily="34" charset="0"/>
                          <a:cs typeface="Times New Roman" panose="02020603050405020304" pitchFamily="18" charset="0"/>
                        </a:rPr>
                        <a:t>Postulats</a:t>
                      </a:r>
                      <a:endParaRPr lang="de-CH" sz="1600" dirty="0">
                        <a:solidFill>
                          <a:schemeClr val="bg1"/>
                        </a:solidFill>
                      </a:endParaRPr>
                    </a:p>
                  </a:txBody>
                  <a:tcPr anchor="ctr">
                    <a:solidFill>
                      <a:srgbClr val="521A4B"/>
                    </a:solidFill>
                  </a:tcPr>
                </a:tc>
                <a:tc>
                  <a:txBody>
                    <a:bodyPr/>
                    <a:lstStyle/>
                    <a:p>
                      <a:pPr algn="ctr"/>
                      <a:r>
                        <a:rPr lang="de-CH" sz="1600" dirty="0" err="1">
                          <a:solidFill>
                            <a:schemeClr val="bg1"/>
                          </a:solidFill>
                        </a:rPr>
                        <a:t>Hypothèse</a:t>
                      </a:r>
                      <a:r>
                        <a:rPr lang="de-CH" sz="1600" dirty="0">
                          <a:solidFill>
                            <a:schemeClr val="bg1"/>
                          </a:solidFill>
                        </a:rPr>
                        <a:t> A</a:t>
                      </a:r>
                    </a:p>
                  </a:txBody>
                  <a:tcPr anchor="ctr">
                    <a:solidFill>
                      <a:srgbClr val="521A4B"/>
                    </a:solidFill>
                  </a:tcPr>
                </a:tc>
                <a:tc>
                  <a:txBody>
                    <a:bodyPr/>
                    <a:lstStyle/>
                    <a:p>
                      <a:pPr algn="ctr"/>
                      <a:r>
                        <a:rPr lang="de-CH" sz="1600" dirty="0" err="1">
                          <a:solidFill>
                            <a:schemeClr val="bg1"/>
                          </a:solidFill>
                        </a:rPr>
                        <a:t>Hypothèse</a:t>
                      </a:r>
                      <a:r>
                        <a:rPr lang="de-CH" sz="1600" dirty="0">
                          <a:solidFill>
                            <a:schemeClr val="bg1"/>
                          </a:solidFill>
                        </a:rPr>
                        <a:t> B</a:t>
                      </a:r>
                    </a:p>
                  </a:txBody>
                  <a:tcPr anchor="ctr">
                    <a:solidFill>
                      <a:srgbClr val="521A4B"/>
                    </a:solidFill>
                  </a:tcPr>
                </a:tc>
                <a:tc>
                  <a:txBody>
                    <a:bodyPr/>
                    <a:lstStyle/>
                    <a:p>
                      <a:pPr algn="ctr"/>
                      <a:r>
                        <a:rPr lang="de-CH" sz="1600" dirty="0" err="1">
                          <a:solidFill>
                            <a:schemeClr val="bg1"/>
                          </a:solidFill>
                        </a:rPr>
                        <a:t>votre</a:t>
                      </a:r>
                      <a:r>
                        <a:rPr lang="de-CH" sz="1600" dirty="0">
                          <a:solidFill>
                            <a:schemeClr val="bg1"/>
                          </a:solidFill>
                        </a:rPr>
                        <a:t> </a:t>
                      </a:r>
                      <a:r>
                        <a:rPr lang="de-CH" sz="1600" dirty="0" err="1">
                          <a:solidFill>
                            <a:schemeClr val="bg1"/>
                          </a:solidFill>
                        </a:rPr>
                        <a:t>Hypothèse</a:t>
                      </a:r>
                      <a:endParaRPr lang="de-CH" sz="1600" dirty="0">
                        <a:solidFill>
                          <a:schemeClr val="bg1"/>
                        </a:solidFill>
                      </a:endParaRPr>
                    </a:p>
                  </a:txBody>
                  <a:tcPr anchor="ctr">
                    <a:solidFill>
                      <a:srgbClr val="521A4B"/>
                    </a:solidFill>
                  </a:tcPr>
                </a:tc>
                <a:extLst>
                  <a:ext uri="{0D108BD9-81ED-4DB2-BD59-A6C34878D82A}">
                    <a16:rowId xmlns="" xmlns:a16="http://schemas.microsoft.com/office/drawing/2014/main" val="3098386370"/>
                  </a:ext>
                </a:extLst>
              </a:tr>
              <a:tr h="370840">
                <a:tc>
                  <a:txBody>
                    <a:bodyPr/>
                    <a:lstStyle/>
                    <a:p>
                      <a:pPr algn="ctr"/>
                      <a:r>
                        <a:rPr lang="de-DE" sz="1400" dirty="0">
                          <a:solidFill>
                            <a:schemeClr val="bg1"/>
                          </a:solidFill>
                        </a:rPr>
                        <a:t>260 </a:t>
                      </a:r>
                      <a:r>
                        <a:rPr lang="de-DE" sz="1400" dirty="0" err="1">
                          <a:solidFill>
                            <a:schemeClr val="bg1"/>
                          </a:solidFill>
                        </a:rPr>
                        <a:t>jours</a:t>
                      </a:r>
                      <a:r>
                        <a:rPr lang="de-DE" sz="1400" dirty="0">
                          <a:solidFill>
                            <a:schemeClr val="bg1"/>
                          </a:solidFill>
                        </a:rPr>
                        <a:t> </a:t>
                      </a:r>
                      <a:r>
                        <a:rPr lang="de-DE" sz="1400" dirty="0" err="1">
                          <a:solidFill>
                            <a:schemeClr val="bg1"/>
                          </a:solidFill>
                        </a:rPr>
                        <a:t>d’ouverture</a:t>
                      </a:r>
                      <a:r>
                        <a:rPr lang="de-DE" sz="1400" dirty="0">
                          <a:solidFill>
                            <a:schemeClr val="bg1"/>
                          </a:solidFill>
                        </a:rPr>
                        <a:t>/an</a:t>
                      </a:r>
                    </a:p>
                  </a:txBody>
                  <a:tcPr anchor="ctr">
                    <a:solidFill>
                      <a:srgbClr val="5E2A5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400" dirty="0">
                          <a:solidFill>
                            <a:schemeClr val="bg1"/>
                          </a:solidFill>
                        </a:rPr>
                        <a:t>20 </a:t>
                      </a:r>
                      <a:r>
                        <a:rPr lang="de-DE" sz="1400" dirty="0" err="1">
                          <a:solidFill>
                            <a:schemeClr val="bg1"/>
                          </a:solidFill>
                        </a:rPr>
                        <a:t>repas</a:t>
                      </a:r>
                      <a:r>
                        <a:rPr lang="de-DE" sz="1400" dirty="0">
                          <a:solidFill>
                            <a:schemeClr val="bg1"/>
                          </a:solidFill>
                        </a:rPr>
                        <a:t/>
                      </a:r>
                      <a:br>
                        <a:rPr lang="de-DE" sz="1400" dirty="0">
                          <a:solidFill>
                            <a:schemeClr val="bg1"/>
                          </a:solidFill>
                        </a:rPr>
                      </a:br>
                      <a:r>
                        <a:rPr lang="de-DE" sz="1400" dirty="0">
                          <a:solidFill>
                            <a:schemeClr val="bg1"/>
                          </a:solidFill>
                        </a:rPr>
                        <a:t>par jour</a:t>
                      </a:r>
                    </a:p>
                  </a:txBody>
                  <a:tcPr anchor="ctr">
                    <a:solidFill>
                      <a:srgbClr val="5E2A5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400" dirty="0">
                          <a:solidFill>
                            <a:schemeClr val="bg1"/>
                          </a:solidFill>
                        </a:rPr>
                        <a:t>50 </a:t>
                      </a:r>
                      <a:r>
                        <a:rPr lang="de-DE" sz="1400" dirty="0" err="1">
                          <a:solidFill>
                            <a:schemeClr val="bg1"/>
                          </a:solidFill>
                        </a:rPr>
                        <a:t>repas</a:t>
                      </a:r>
                      <a:r>
                        <a:rPr lang="de-DE" sz="1400" dirty="0">
                          <a:solidFill>
                            <a:schemeClr val="bg1"/>
                          </a:solidFill>
                        </a:rPr>
                        <a:t/>
                      </a:r>
                      <a:br>
                        <a:rPr lang="de-DE" sz="1400" dirty="0">
                          <a:solidFill>
                            <a:schemeClr val="bg1"/>
                          </a:solidFill>
                        </a:rPr>
                      </a:br>
                      <a:r>
                        <a:rPr lang="de-DE" sz="1400" dirty="0">
                          <a:solidFill>
                            <a:schemeClr val="bg1"/>
                          </a:solidFill>
                        </a:rPr>
                        <a:t>par jour</a:t>
                      </a:r>
                    </a:p>
                  </a:txBody>
                  <a:tcPr anchor="ctr">
                    <a:solidFill>
                      <a:srgbClr val="5E2A56"/>
                    </a:solidFill>
                  </a:tcPr>
                </a:tc>
                <a:tc>
                  <a:txBody>
                    <a:bodyPr/>
                    <a:lstStyle/>
                    <a:p>
                      <a:pPr algn="ctr"/>
                      <a:r>
                        <a:rPr lang="de-CH" sz="1400" dirty="0" err="1">
                          <a:solidFill>
                            <a:schemeClr val="bg1"/>
                          </a:solidFill>
                        </a:rPr>
                        <a:t>Quantité</a:t>
                      </a:r>
                      <a:r>
                        <a:rPr lang="de-CH" sz="1400" dirty="0">
                          <a:solidFill>
                            <a:schemeClr val="bg1"/>
                          </a:solidFill>
                        </a:rPr>
                        <a:t> </a:t>
                      </a:r>
                      <a:r>
                        <a:rPr lang="de-CH" sz="1400" dirty="0" err="1">
                          <a:solidFill>
                            <a:schemeClr val="bg1"/>
                          </a:solidFill>
                        </a:rPr>
                        <a:t>moyenne</a:t>
                      </a:r>
                      <a:r>
                        <a:rPr lang="de-CH" sz="1400" dirty="0">
                          <a:solidFill>
                            <a:schemeClr val="bg1"/>
                          </a:solidFill>
                        </a:rPr>
                        <a:t> de </a:t>
                      </a:r>
                      <a:r>
                        <a:rPr lang="de-CH" sz="1400" dirty="0" err="1">
                          <a:solidFill>
                            <a:schemeClr val="bg1"/>
                          </a:solidFill>
                        </a:rPr>
                        <a:t>menus</a:t>
                      </a:r>
                      <a:r>
                        <a:rPr lang="de-CH" sz="1400" dirty="0">
                          <a:solidFill>
                            <a:schemeClr val="bg1"/>
                          </a:solidFill>
                        </a:rPr>
                        <a:t> par jour</a:t>
                      </a:r>
                    </a:p>
                  </a:txBody>
                  <a:tcPr anchor="ctr">
                    <a:solidFill>
                      <a:srgbClr val="5E2A56"/>
                    </a:solidFill>
                  </a:tcPr>
                </a:tc>
                <a:extLst>
                  <a:ext uri="{0D108BD9-81ED-4DB2-BD59-A6C34878D82A}">
                    <a16:rowId xmlns="" xmlns:a16="http://schemas.microsoft.com/office/drawing/2014/main" val="2228245511"/>
                  </a:ext>
                </a:extLst>
              </a:tr>
              <a:tr h="370840">
                <a:tc>
                  <a:txBody>
                    <a:bodyPr/>
                    <a:lstStyle/>
                    <a:p>
                      <a:pPr algn="ctr"/>
                      <a:r>
                        <a:rPr lang="de-CH" sz="1400" dirty="0" err="1">
                          <a:solidFill>
                            <a:schemeClr val="bg1"/>
                          </a:solidFill>
                        </a:rPr>
                        <a:t>coûts</a:t>
                      </a:r>
                      <a:r>
                        <a:rPr lang="de-CH" sz="1400" dirty="0">
                          <a:solidFill>
                            <a:schemeClr val="bg1"/>
                          </a:solidFill>
                        </a:rPr>
                        <a:t> </a:t>
                      </a:r>
                      <a:r>
                        <a:rPr lang="de-CH" sz="1400" dirty="0" err="1">
                          <a:solidFill>
                            <a:schemeClr val="bg1"/>
                          </a:solidFill>
                        </a:rPr>
                        <a:t>emballage</a:t>
                      </a:r>
                      <a:r>
                        <a:rPr lang="de-CH" sz="1400" dirty="0">
                          <a:solidFill>
                            <a:schemeClr val="bg1"/>
                          </a:solidFill>
                        </a:rPr>
                        <a:t> </a:t>
                      </a:r>
                      <a:r>
                        <a:rPr lang="de-CH" sz="1400" dirty="0" err="1">
                          <a:solidFill>
                            <a:schemeClr val="bg1"/>
                          </a:solidFill>
                        </a:rPr>
                        <a:t>jetable</a:t>
                      </a:r>
                      <a:r>
                        <a:rPr lang="de-CH" sz="1400" dirty="0">
                          <a:solidFill>
                            <a:schemeClr val="bg1"/>
                          </a:solidFill>
                        </a:rPr>
                        <a:t> </a:t>
                      </a:r>
                    </a:p>
                  </a:txBody>
                  <a:tcPr anchor="ctr">
                    <a:solidFill>
                      <a:srgbClr val="6C3B63"/>
                    </a:solidFill>
                  </a:tcPr>
                </a:tc>
                <a:tc>
                  <a:txBody>
                    <a:bodyPr/>
                    <a:lstStyle/>
                    <a:p>
                      <a:pPr algn="ctr"/>
                      <a:r>
                        <a:rPr lang="de-CH" sz="1400" dirty="0">
                          <a:solidFill>
                            <a:schemeClr val="bg1"/>
                          </a:solidFill>
                        </a:rPr>
                        <a:t>260 x 20  x € 0.20 = € 1’040.-</a:t>
                      </a:r>
                    </a:p>
                  </a:txBody>
                  <a:tcPr anchor="ctr">
                    <a:solidFill>
                      <a:srgbClr val="6C3B63"/>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CH" sz="1400" dirty="0">
                          <a:solidFill>
                            <a:schemeClr val="bg1"/>
                          </a:solidFill>
                        </a:rPr>
                        <a:t>260 x 50  x € 0.20 = € 2’600.-</a:t>
                      </a:r>
                    </a:p>
                  </a:txBody>
                  <a:tcPr anchor="ctr">
                    <a:solidFill>
                      <a:srgbClr val="6C3B63"/>
                    </a:solidFill>
                  </a:tcPr>
                </a:tc>
                <a:tc>
                  <a:txBody>
                    <a:bodyPr/>
                    <a:lstStyle/>
                    <a:p>
                      <a:pPr algn="ctr"/>
                      <a:r>
                        <a:rPr lang="de-CH" sz="1400" dirty="0">
                          <a:solidFill>
                            <a:schemeClr val="bg1"/>
                          </a:solidFill>
                        </a:rPr>
                        <a:t>260 x ??? x € 0.20 =</a:t>
                      </a:r>
                    </a:p>
                    <a:p>
                      <a:pPr algn="ctr"/>
                      <a:r>
                        <a:rPr lang="de-CH" sz="1400" dirty="0">
                          <a:solidFill>
                            <a:schemeClr val="bg1"/>
                          </a:solidFill>
                        </a:rPr>
                        <a:t>€ ????</a:t>
                      </a:r>
                    </a:p>
                  </a:txBody>
                  <a:tcPr anchor="ctr">
                    <a:solidFill>
                      <a:srgbClr val="6C3B63"/>
                    </a:solidFill>
                  </a:tcPr>
                </a:tc>
                <a:extLst>
                  <a:ext uri="{0D108BD9-81ED-4DB2-BD59-A6C34878D82A}">
                    <a16:rowId xmlns="" xmlns:a16="http://schemas.microsoft.com/office/drawing/2014/main" val="2790026147"/>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CH" sz="1400" dirty="0">
                          <a:solidFill>
                            <a:schemeClr val="bg1"/>
                          </a:solidFill>
                        </a:rPr>
                        <a:t>reCIRCLE Abo</a:t>
                      </a:r>
                      <a:br>
                        <a:rPr lang="de-CH" sz="1400" dirty="0">
                          <a:solidFill>
                            <a:schemeClr val="bg1"/>
                          </a:solidFill>
                        </a:rPr>
                      </a:br>
                      <a:r>
                        <a:rPr lang="de-CH" sz="1400" dirty="0">
                          <a:solidFill>
                            <a:schemeClr val="bg1"/>
                          </a:solidFill>
                        </a:rPr>
                        <a:t>(XXS resp. M)</a:t>
                      </a:r>
                    </a:p>
                  </a:txBody>
                  <a:tcPr anchor="ctr">
                    <a:solidFill>
                      <a:srgbClr val="7A4F72"/>
                    </a:solidFill>
                  </a:tcPr>
                </a:tc>
                <a:tc>
                  <a:txBody>
                    <a:bodyPr/>
                    <a:lstStyle/>
                    <a:p>
                      <a:pPr algn="ctr"/>
                      <a:r>
                        <a:rPr lang="de-CH" sz="1400" dirty="0">
                          <a:solidFill>
                            <a:schemeClr val="bg1"/>
                          </a:solidFill>
                        </a:rPr>
                        <a:t>€ 330.-</a:t>
                      </a:r>
                    </a:p>
                  </a:txBody>
                  <a:tcPr anchor="ctr">
                    <a:solidFill>
                      <a:srgbClr val="7A4F72"/>
                    </a:solidFill>
                  </a:tcPr>
                </a:tc>
                <a:tc>
                  <a:txBody>
                    <a:bodyPr/>
                    <a:lstStyle/>
                    <a:p>
                      <a:pPr algn="ctr"/>
                      <a:r>
                        <a:rPr lang="de-CH" sz="1400" dirty="0">
                          <a:solidFill>
                            <a:schemeClr val="bg1"/>
                          </a:solidFill>
                        </a:rPr>
                        <a:t>€ 690.-</a:t>
                      </a:r>
                    </a:p>
                  </a:txBody>
                  <a:tcPr anchor="ctr">
                    <a:solidFill>
                      <a:srgbClr val="7A4F72"/>
                    </a:solidFill>
                  </a:tcPr>
                </a:tc>
                <a:tc>
                  <a:txBody>
                    <a:bodyPr/>
                    <a:lstStyle/>
                    <a:p>
                      <a:pPr algn="ctr"/>
                      <a:r>
                        <a:rPr lang="de-CH" sz="1400" dirty="0">
                          <a:solidFill>
                            <a:schemeClr val="bg1"/>
                          </a:solidFill>
                        </a:rPr>
                        <a:t>€ $$$</a:t>
                      </a:r>
                    </a:p>
                  </a:txBody>
                  <a:tcPr anchor="ctr">
                    <a:solidFill>
                      <a:srgbClr val="7A4F72"/>
                    </a:solidFill>
                  </a:tcPr>
                </a:tc>
                <a:extLst>
                  <a:ext uri="{0D108BD9-81ED-4DB2-BD59-A6C34878D82A}">
                    <a16:rowId xmlns="" xmlns:a16="http://schemas.microsoft.com/office/drawing/2014/main" val="3257334193"/>
                  </a:ext>
                </a:extLst>
              </a:tr>
              <a:tr h="370840">
                <a:tc>
                  <a:txBody>
                    <a:bodyPr/>
                    <a:lstStyle/>
                    <a:p>
                      <a:pPr algn="ctr"/>
                      <a:r>
                        <a:rPr lang="de-CH" sz="1400" dirty="0" err="1">
                          <a:solidFill>
                            <a:srgbClr val="511A4B"/>
                          </a:solidFill>
                        </a:rPr>
                        <a:t>Économies</a:t>
                      </a:r>
                      <a:r>
                        <a:rPr lang="de-CH" sz="1400" dirty="0">
                          <a:solidFill>
                            <a:srgbClr val="511A4B"/>
                          </a:solidFill>
                        </a:rPr>
                        <a:t> €/an</a:t>
                      </a:r>
                    </a:p>
                  </a:txBody>
                  <a:tcPr anchor="ctr">
                    <a:solidFill>
                      <a:srgbClr val="C7B5C0"/>
                    </a:solidFill>
                  </a:tcPr>
                </a:tc>
                <a:tc>
                  <a:txBody>
                    <a:bodyPr/>
                    <a:lstStyle/>
                    <a:p>
                      <a:pPr algn="ctr"/>
                      <a:r>
                        <a:rPr lang="de-CH" sz="1400" dirty="0">
                          <a:solidFill>
                            <a:srgbClr val="511A4B"/>
                          </a:solidFill>
                        </a:rPr>
                        <a:t>€ 710.-</a:t>
                      </a:r>
                    </a:p>
                  </a:txBody>
                  <a:tcPr anchor="ctr">
                    <a:solidFill>
                      <a:srgbClr val="C7B5C0"/>
                    </a:solidFill>
                  </a:tcPr>
                </a:tc>
                <a:tc>
                  <a:txBody>
                    <a:bodyPr/>
                    <a:lstStyle/>
                    <a:p>
                      <a:pPr algn="ctr"/>
                      <a:r>
                        <a:rPr lang="de-CH" sz="1400" dirty="0">
                          <a:solidFill>
                            <a:srgbClr val="511A4B"/>
                          </a:solidFill>
                        </a:rPr>
                        <a:t>€ 1’910.-</a:t>
                      </a:r>
                    </a:p>
                  </a:txBody>
                  <a:tcPr anchor="ctr">
                    <a:solidFill>
                      <a:srgbClr val="C7B5C0"/>
                    </a:solidFill>
                  </a:tcPr>
                </a:tc>
                <a:tc>
                  <a:txBody>
                    <a:bodyPr/>
                    <a:lstStyle/>
                    <a:p>
                      <a:pPr algn="ctr"/>
                      <a:r>
                        <a:rPr lang="de-CH" sz="1400" dirty="0">
                          <a:solidFill>
                            <a:srgbClr val="511A4B"/>
                          </a:solidFill>
                        </a:rPr>
                        <a:t>€ $’$$$.-</a:t>
                      </a:r>
                    </a:p>
                  </a:txBody>
                  <a:tcPr anchor="ctr">
                    <a:solidFill>
                      <a:srgbClr val="C7B5C0"/>
                    </a:solidFill>
                  </a:tcPr>
                </a:tc>
                <a:extLst>
                  <a:ext uri="{0D108BD9-81ED-4DB2-BD59-A6C34878D82A}">
                    <a16:rowId xmlns="" xmlns:a16="http://schemas.microsoft.com/office/drawing/2014/main" val="1230615945"/>
                  </a:ext>
                </a:extLst>
              </a:tr>
            </a:tbl>
          </a:graphicData>
        </a:graphic>
      </p:graphicFrame>
      <p:grpSp>
        <p:nvGrpSpPr>
          <p:cNvPr id="13" name="Gruppieren 12">
            <a:extLst>
              <a:ext uri="{FF2B5EF4-FFF2-40B4-BE49-F238E27FC236}">
                <a16:creationId xmlns="" xmlns:a16="http://schemas.microsoft.com/office/drawing/2014/main" id="{ED517A6B-508E-4033-BC55-86402A933776}"/>
              </a:ext>
            </a:extLst>
          </p:cNvPr>
          <p:cNvGrpSpPr/>
          <p:nvPr/>
        </p:nvGrpSpPr>
        <p:grpSpPr>
          <a:xfrm rot="19532169">
            <a:off x="7007944" y="294560"/>
            <a:ext cx="1445551" cy="1491882"/>
            <a:chOff x="7007944" y="294560"/>
            <a:chExt cx="1445551" cy="1491882"/>
          </a:xfrm>
        </p:grpSpPr>
        <p:pic>
          <p:nvPicPr>
            <p:cNvPr id="6" name="Grafik 5">
              <a:hlinkClick r:id="rId3"/>
              <a:extLst>
                <a:ext uri="{FF2B5EF4-FFF2-40B4-BE49-F238E27FC236}">
                  <a16:creationId xmlns="" xmlns:a16="http://schemas.microsoft.com/office/drawing/2014/main" id="{E8875A33-1981-47B0-BDDA-07DC6F07C3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3576">
              <a:off x="7007944" y="294560"/>
              <a:ext cx="1445551" cy="1491882"/>
            </a:xfrm>
            <a:prstGeom prst="rect">
              <a:avLst/>
            </a:prstGeom>
          </p:spPr>
        </p:pic>
        <p:sp>
          <p:nvSpPr>
            <p:cNvPr id="11" name="Textfeld 10">
              <a:hlinkClick r:id="rId3"/>
              <a:extLst>
                <a:ext uri="{FF2B5EF4-FFF2-40B4-BE49-F238E27FC236}">
                  <a16:creationId xmlns="" xmlns:a16="http://schemas.microsoft.com/office/drawing/2014/main" id="{6328E307-2854-4BBE-9C05-97CE14FE62B4}"/>
                </a:ext>
              </a:extLst>
            </p:cNvPr>
            <p:cNvSpPr txBox="1"/>
            <p:nvPr/>
          </p:nvSpPr>
          <p:spPr>
            <a:xfrm rot="1183576">
              <a:off x="7132967" y="1051476"/>
              <a:ext cx="1080120" cy="584775"/>
            </a:xfrm>
            <a:prstGeom prst="rect">
              <a:avLst/>
            </a:prstGeom>
            <a:noFill/>
          </p:spPr>
          <p:txBody>
            <a:bodyPr wrap="square" rtlCol="0" anchor="ctr">
              <a:spAutoFit/>
            </a:bodyPr>
            <a:lstStyle/>
            <a:p>
              <a:pPr algn="ctr"/>
              <a:r>
                <a:rPr lang="de-CH" sz="1600" b="1" u="sng" dirty="0" err="1">
                  <a:solidFill>
                    <a:srgbClr val="EF776E"/>
                  </a:solidFill>
                </a:rPr>
                <a:t>Calculette</a:t>
              </a:r>
              <a:r>
                <a:rPr lang="de-CH" sz="1600" b="1" u="sng" dirty="0">
                  <a:solidFill>
                    <a:srgbClr val="EF776E"/>
                  </a:solidFill>
                </a:rPr>
                <a:t> en </a:t>
              </a:r>
              <a:r>
                <a:rPr lang="de-CH" sz="1600" b="1" u="sng" dirty="0" err="1">
                  <a:solidFill>
                    <a:srgbClr val="EF776E"/>
                  </a:solidFill>
                </a:rPr>
                <a:t>ligne</a:t>
              </a:r>
              <a:endParaRPr lang="de-CH" sz="1600" b="1" u="sng" dirty="0">
                <a:solidFill>
                  <a:srgbClr val="EF776E"/>
                </a:solidFill>
              </a:endParaRPr>
            </a:p>
          </p:txBody>
        </p:sp>
      </p:grpSp>
    </p:spTree>
    <p:extLst>
      <p:ext uri="{BB962C8B-B14F-4D97-AF65-F5344CB8AC3E}">
        <p14:creationId xmlns:p14="http://schemas.microsoft.com/office/powerpoint/2010/main" val="3161032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55A830BB-B144-4DF7-B301-229FB8326E89}"/>
              </a:ext>
            </a:extLst>
          </p:cNvPr>
          <p:cNvSpPr>
            <a:spLocks noGrp="1"/>
          </p:cNvSpPr>
          <p:nvPr>
            <p:ph type="title"/>
          </p:nvPr>
        </p:nvSpPr>
        <p:spPr/>
        <p:txBody>
          <a:bodyPr>
            <a:normAutofit/>
          </a:bodyPr>
          <a:lstStyle/>
          <a:p>
            <a:r>
              <a:rPr lang="de-CH" sz="2100" dirty="0">
                <a:latin typeface="Calibri" panose="020F0502020204030204" pitchFamily="34" charset="0"/>
              </a:rPr>
              <a:t>CONCEPT D’HYGIÈNE</a:t>
            </a:r>
          </a:p>
        </p:txBody>
      </p:sp>
      <p:sp>
        <p:nvSpPr>
          <p:cNvPr id="5" name="Untertitel 4">
            <a:extLst>
              <a:ext uri="{FF2B5EF4-FFF2-40B4-BE49-F238E27FC236}">
                <a16:creationId xmlns="" xmlns:a16="http://schemas.microsoft.com/office/drawing/2014/main" id="{EDBBF339-78EE-401F-A408-3B117E470A32}"/>
              </a:ext>
            </a:extLst>
          </p:cNvPr>
          <p:cNvSpPr>
            <a:spLocks noGrp="1"/>
          </p:cNvSpPr>
          <p:nvPr>
            <p:ph type="subTitle" idx="1"/>
          </p:nvPr>
        </p:nvSpPr>
        <p:spPr>
          <a:xfrm>
            <a:off x="584104" y="1491630"/>
            <a:ext cx="5930996" cy="1236330"/>
          </a:xfrm>
        </p:spPr>
        <p:txBody>
          <a:bodyPr>
            <a:noAutofit/>
          </a:bodyPr>
          <a:lstStyle/>
          <a:p>
            <a:pPr marL="285750" indent="-285750">
              <a:lnSpc>
                <a:spcPct val="100000"/>
              </a:lnSpc>
              <a:spcBef>
                <a:spcPts val="600"/>
              </a:spcBef>
              <a:buClr>
                <a:srgbClr val="EF776E"/>
              </a:buClr>
              <a:buFont typeface="Arial" panose="020B0604020202020204" pitchFamily="34" charset="0"/>
              <a:buChar char="•"/>
            </a:pPr>
            <a:r>
              <a:rPr lang="fr-FR" dirty="0"/>
              <a:t>Les BOX et ISY utilisés sont repris fermés et sont ouverts dans l’espace de lavage afin d’éviter toute salissure des zones propres. </a:t>
            </a:r>
          </a:p>
          <a:p>
            <a:pPr marL="285750" indent="-285750">
              <a:lnSpc>
                <a:spcPct val="100000"/>
              </a:lnSpc>
              <a:spcBef>
                <a:spcPts val="600"/>
              </a:spcBef>
              <a:buClr>
                <a:srgbClr val="EF776E"/>
              </a:buClr>
              <a:buFont typeface="Arial" panose="020B0604020202020204" pitchFamily="34" charset="0"/>
              <a:buChar char="•"/>
            </a:pPr>
            <a:r>
              <a:rPr lang="fr-FR" dirty="0"/>
              <a:t>Les BOX et ISY qui présentent des salissures extérieures ne sont pas acceptées. </a:t>
            </a:r>
          </a:p>
          <a:p>
            <a:pPr marL="285750" indent="-285750">
              <a:lnSpc>
                <a:spcPct val="100000"/>
              </a:lnSpc>
              <a:spcBef>
                <a:spcPts val="600"/>
              </a:spcBef>
              <a:buClr>
                <a:srgbClr val="EF776E"/>
              </a:buClr>
              <a:buFont typeface="Arial" panose="020B0604020202020204" pitchFamily="34" charset="0"/>
              <a:buChar char="•"/>
            </a:pPr>
            <a:r>
              <a:rPr lang="fr-FR" dirty="0"/>
              <a:t>Les BOX et ISY utilisés sont repris à côté du buffet ou à la caisse, jamais au-dessus de la nourriture. </a:t>
            </a:r>
          </a:p>
          <a:p>
            <a:pPr marL="285750" indent="-285750">
              <a:lnSpc>
                <a:spcPct val="100000"/>
              </a:lnSpc>
              <a:spcBef>
                <a:spcPts val="600"/>
              </a:spcBef>
              <a:buClr>
                <a:srgbClr val="EF776E"/>
              </a:buClr>
              <a:buFont typeface="Arial" panose="020B0604020202020204" pitchFamily="34" charset="0"/>
              <a:buChar char="•"/>
            </a:pPr>
            <a:r>
              <a:rPr lang="fr-FR" dirty="0"/>
              <a:t>Les BOX et ISY endommagés sont stockés et retournés deux fois par année à reCIRCLE pour être revalorisés. </a:t>
            </a:r>
          </a:p>
          <a:p>
            <a:pPr marL="285750" indent="-285750">
              <a:lnSpc>
                <a:spcPct val="100000"/>
              </a:lnSpc>
              <a:spcBef>
                <a:spcPts val="600"/>
              </a:spcBef>
              <a:buClr>
                <a:srgbClr val="EF776E"/>
              </a:buClr>
              <a:buFont typeface="Arial" panose="020B0604020202020204" pitchFamily="34" charset="0"/>
              <a:buChar char="•"/>
            </a:pPr>
            <a:r>
              <a:rPr lang="fr-FR" dirty="0"/>
              <a:t>Les BOX apportés par la clientèle peuvent être remplies directement, sans lavage préalable. </a:t>
            </a:r>
          </a:p>
        </p:txBody>
      </p:sp>
      <p:sp>
        <p:nvSpPr>
          <p:cNvPr id="4" name="Foliennummernplatzhalter 3">
            <a:extLst>
              <a:ext uri="{FF2B5EF4-FFF2-40B4-BE49-F238E27FC236}">
                <a16:creationId xmlns="" xmlns:a16="http://schemas.microsoft.com/office/drawing/2014/main" id="{D215B1B3-3C51-4954-9BFC-0B631CCF7D34}"/>
              </a:ext>
            </a:extLst>
          </p:cNvPr>
          <p:cNvSpPr>
            <a:spLocks noGrp="1"/>
          </p:cNvSpPr>
          <p:nvPr>
            <p:ph type="sldNum" sz="quarter" idx="12"/>
          </p:nvPr>
        </p:nvSpPr>
        <p:spPr/>
        <p:txBody>
          <a:bodyPr/>
          <a:lstStyle/>
          <a:p>
            <a:fld id="{442AD375-037F-43D0-B059-5172DA06796A}" type="slidenum">
              <a:rPr lang="de-CH" smtClean="0"/>
              <a:pPr/>
              <a:t>32</a:t>
            </a:fld>
            <a:endParaRPr lang="de-CH" dirty="0">
              <a:solidFill>
                <a:srgbClr val="511A4B"/>
              </a:solidFill>
            </a:endParaRPr>
          </a:p>
        </p:txBody>
      </p:sp>
      <p:pic>
        <p:nvPicPr>
          <p:cNvPr id="6" name="Grafik 5">
            <a:extLst>
              <a:ext uri="{FF2B5EF4-FFF2-40B4-BE49-F238E27FC236}">
                <a16:creationId xmlns="" xmlns:a16="http://schemas.microsoft.com/office/drawing/2014/main" id="{6C83F56B-BFDF-4A31-8D75-8F145D96C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1597" y="1458599"/>
            <a:ext cx="1638299" cy="1638299"/>
          </a:xfrm>
          <a:prstGeom prst="rect">
            <a:avLst/>
          </a:prstGeom>
        </p:spPr>
      </p:pic>
      <p:pic>
        <p:nvPicPr>
          <p:cNvPr id="8" name="Picture 2" descr="Unsere Geschäftspartner">
            <a:extLst>
              <a:ext uri="{FF2B5EF4-FFF2-40B4-BE49-F238E27FC236}">
                <a16:creationId xmlns="" xmlns:a16="http://schemas.microsoft.com/office/drawing/2014/main" id="{CB16538D-9738-4CDA-8DC2-79D3EAACBBA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15100" y="3813593"/>
            <a:ext cx="1996289" cy="5541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 xmlns:a16="http://schemas.microsoft.com/office/drawing/2014/main" id="{3A74C330-1744-4F94-AA22-96AEC6E400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51840" y="3096898"/>
            <a:ext cx="941231" cy="9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34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5" descr="Ein Bild, das Text, Vektorgrafiken enthält.&#10;&#10;Automatisch generierte Beschreibung">
            <a:extLst>
              <a:ext uri="{FF2B5EF4-FFF2-40B4-BE49-F238E27FC236}">
                <a16:creationId xmlns="" xmlns:a16="http://schemas.microsoft.com/office/drawing/2014/main" id="{1704AEDE-CDEF-445F-82CF-4E86552C6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125" y="604043"/>
            <a:ext cx="7143750" cy="3571875"/>
          </a:xfrm>
        </p:spPr>
      </p:pic>
      <p:sp>
        <p:nvSpPr>
          <p:cNvPr id="3" name="Foliennummernplatzhalter 2">
            <a:extLst>
              <a:ext uri="{FF2B5EF4-FFF2-40B4-BE49-F238E27FC236}">
                <a16:creationId xmlns="" xmlns:a16="http://schemas.microsoft.com/office/drawing/2014/main" id="{E318ED10-414A-4801-BB6A-DCFFFC63FA06}"/>
              </a:ext>
            </a:extLst>
          </p:cNvPr>
          <p:cNvSpPr>
            <a:spLocks noGrp="1"/>
          </p:cNvSpPr>
          <p:nvPr>
            <p:ph type="sldNum" sz="quarter" idx="12"/>
          </p:nvPr>
        </p:nvSpPr>
        <p:spPr/>
        <p:txBody>
          <a:bodyPr/>
          <a:lstStyle/>
          <a:p>
            <a:fld id="{442AD375-037F-43D0-B059-5172DA06796A}" type="slidenum">
              <a:rPr lang="de-CH" smtClean="0"/>
              <a:pPr/>
              <a:t>33</a:t>
            </a:fld>
            <a:endParaRPr lang="de-CH" dirty="0">
              <a:solidFill>
                <a:srgbClr val="511A4B"/>
              </a:solidFill>
            </a:endParaRPr>
          </a:p>
        </p:txBody>
      </p:sp>
      <p:pic>
        <p:nvPicPr>
          <p:cNvPr id="5" name="Grafik 4">
            <a:extLst>
              <a:ext uri="{FF2B5EF4-FFF2-40B4-BE49-F238E27FC236}">
                <a16:creationId xmlns="" xmlns:a16="http://schemas.microsoft.com/office/drawing/2014/main" id="{1ECFD5FF-557C-4BBA-AFB9-FD02CCBD5623}"/>
              </a:ext>
              <a:ext uri="{C183D7F6-B498-43B3-948B-1728B52AA6E4}">
                <adec:decorative xmlns=""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4638">
            <a:off x="5889487" y="602309"/>
            <a:ext cx="2468866" cy="1259626"/>
          </a:xfrm>
          <a:prstGeom prst="rect">
            <a:avLst/>
          </a:prstGeom>
        </p:spPr>
      </p:pic>
    </p:spTree>
    <p:extLst>
      <p:ext uri="{BB962C8B-B14F-4D97-AF65-F5344CB8AC3E}">
        <p14:creationId xmlns:p14="http://schemas.microsoft.com/office/powerpoint/2010/main" val="3971746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A2232FE-E0BF-4916-8150-506142409906}"/>
              </a:ext>
            </a:extLst>
          </p:cNvPr>
          <p:cNvSpPr>
            <a:spLocks noGrp="1"/>
          </p:cNvSpPr>
          <p:nvPr>
            <p:ph type="ctrTitle"/>
          </p:nvPr>
        </p:nvSpPr>
        <p:spPr/>
        <p:txBody>
          <a:bodyPr>
            <a:normAutofit/>
          </a:bodyPr>
          <a:lstStyle/>
          <a:p>
            <a:r>
              <a:rPr lang="de-CH" sz="2400" dirty="0"/>
              <a:t>ANNEXE</a:t>
            </a:r>
            <a:endParaRPr lang="fr-CH" sz="2400" dirty="0"/>
          </a:p>
        </p:txBody>
      </p:sp>
    </p:spTree>
    <p:extLst>
      <p:ext uri="{BB962C8B-B14F-4D97-AF65-F5344CB8AC3E}">
        <p14:creationId xmlns:p14="http://schemas.microsoft.com/office/powerpoint/2010/main" val="2995229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9113ADD6-FC61-4E18-A44D-6627A1587B16}"/>
              </a:ext>
            </a:extLst>
          </p:cNvPr>
          <p:cNvSpPr>
            <a:spLocks noGrp="1"/>
          </p:cNvSpPr>
          <p:nvPr>
            <p:ph type="title"/>
          </p:nvPr>
        </p:nvSpPr>
        <p:spPr/>
        <p:txBody>
          <a:bodyPr>
            <a:normAutofit fontScale="90000"/>
          </a:bodyPr>
          <a:lstStyle/>
          <a:p>
            <a:r>
              <a:rPr lang="de-CH" dirty="0"/>
              <a:t>ANNEXE</a:t>
            </a:r>
          </a:p>
        </p:txBody>
      </p:sp>
      <p:sp>
        <p:nvSpPr>
          <p:cNvPr id="2" name="Untertitel 1">
            <a:extLst>
              <a:ext uri="{FF2B5EF4-FFF2-40B4-BE49-F238E27FC236}">
                <a16:creationId xmlns="" xmlns:a16="http://schemas.microsoft.com/office/drawing/2014/main" id="{EF1ED45B-AE40-4E2B-B9D4-84C887F17279}"/>
              </a:ext>
            </a:extLst>
          </p:cNvPr>
          <p:cNvSpPr>
            <a:spLocks noGrp="1"/>
          </p:cNvSpPr>
          <p:nvPr>
            <p:ph type="subTitle" idx="1"/>
          </p:nvPr>
        </p:nvSpPr>
        <p:spPr/>
        <p:txBody>
          <a:bodyPr>
            <a:noAutofit/>
          </a:bodyPr>
          <a:lstStyle/>
          <a:p>
            <a:pPr marL="0" lvl="1" algn="l">
              <a:spcBef>
                <a:spcPts val="600"/>
              </a:spcBef>
              <a:buClr>
                <a:srgbClr val="511A4B"/>
              </a:buClr>
            </a:pPr>
            <a:r>
              <a:rPr lang="de-DE" b="1" dirty="0">
                <a:solidFill>
                  <a:srgbClr val="511A4B"/>
                </a:solidFill>
              </a:rPr>
              <a:t>Sources :</a:t>
            </a:r>
          </a:p>
          <a:p>
            <a:pPr marL="342900" indent="-342900">
              <a:buClr>
                <a:srgbClr val="EF776E"/>
              </a:buClr>
              <a:buFont typeface="Arial" panose="020B0604020202020204" pitchFamily="34" charset="0"/>
              <a:buAutoNum type="arabicPeriod"/>
            </a:pPr>
            <a:r>
              <a:rPr lang="de-CH" dirty="0"/>
              <a:t>Plastics – </a:t>
            </a:r>
            <a:r>
              <a:rPr lang="de-CH" dirty="0" err="1"/>
              <a:t>the</a:t>
            </a:r>
            <a:r>
              <a:rPr lang="de-CH" dirty="0"/>
              <a:t> </a:t>
            </a:r>
            <a:r>
              <a:rPr lang="de-CH" dirty="0" err="1"/>
              <a:t>facts</a:t>
            </a:r>
            <a:r>
              <a:rPr lang="de-CH" dirty="0"/>
              <a:t>, </a:t>
            </a:r>
            <a:r>
              <a:rPr lang="de-CH" dirty="0" err="1"/>
              <a:t>PlasticsEurope</a:t>
            </a:r>
            <a:r>
              <a:rPr lang="de-CH" dirty="0"/>
              <a:t>, 2021</a:t>
            </a:r>
          </a:p>
          <a:p>
            <a:pPr marL="342900" indent="-342900">
              <a:buClr>
                <a:srgbClr val="EF776E"/>
              </a:buClr>
              <a:buAutoNum type="arabicPeriod"/>
            </a:pPr>
            <a:r>
              <a:rPr lang="de-CH" dirty="0"/>
              <a:t>Plastik im Meer - National Geographic 04/2017</a:t>
            </a:r>
          </a:p>
          <a:p>
            <a:pPr marL="342900" indent="-342900">
              <a:buClr>
                <a:srgbClr val="EF776E"/>
              </a:buClr>
              <a:buAutoNum type="arabicPeriod"/>
            </a:pPr>
            <a:r>
              <a:rPr lang="de-CH" dirty="0" err="1"/>
              <a:t>Plastikmüll</a:t>
            </a:r>
            <a:r>
              <a:rPr lang="de-CH" dirty="0"/>
              <a:t> von Verpackungen - UNEP 2018</a:t>
            </a:r>
          </a:p>
          <a:p>
            <a:pPr marL="342900" indent="-342900">
              <a:buClr>
                <a:srgbClr val="EF776E"/>
              </a:buClr>
              <a:buFont typeface="Arial" panose="020B0604020202020204" pitchFamily="34" charset="0"/>
              <a:buAutoNum type="arabicPeriod"/>
            </a:pPr>
            <a:r>
              <a:rPr lang="en-US" dirty="0"/>
              <a:t>Eunomia – Single-use plastics and the marine environment, </a:t>
            </a:r>
            <a:r>
              <a:rPr lang="de-CH" dirty="0"/>
              <a:t>S.7, 2017</a:t>
            </a:r>
          </a:p>
        </p:txBody>
      </p:sp>
      <p:sp>
        <p:nvSpPr>
          <p:cNvPr id="4" name="Foliennummernplatzhalter 3">
            <a:extLst>
              <a:ext uri="{FF2B5EF4-FFF2-40B4-BE49-F238E27FC236}">
                <a16:creationId xmlns="" xmlns:a16="http://schemas.microsoft.com/office/drawing/2014/main" id="{C7032ED7-D6A9-461F-9AEF-90D1361B7ADE}"/>
              </a:ext>
            </a:extLst>
          </p:cNvPr>
          <p:cNvSpPr>
            <a:spLocks noGrp="1"/>
          </p:cNvSpPr>
          <p:nvPr>
            <p:ph type="sldNum" sz="quarter" idx="12"/>
          </p:nvPr>
        </p:nvSpPr>
        <p:spPr/>
        <p:txBody>
          <a:bodyPr/>
          <a:lstStyle/>
          <a:p>
            <a:fld id="{442AD375-037F-43D0-B059-5172DA06796A}" type="slidenum">
              <a:rPr lang="de-CH" smtClean="0"/>
              <a:pPr/>
              <a:t>35</a:t>
            </a:fld>
            <a:endParaRPr lang="de-CH" dirty="0">
              <a:solidFill>
                <a:srgbClr val="511A4B"/>
              </a:solidFill>
            </a:endParaRPr>
          </a:p>
        </p:txBody>
      </p:sp>
      <p:pic>
        <p:nvPicPr>
          <p:cNvPr id="5" name="Grafik 4">
            <a:extLst>
              <a:ext uri="{FF2B5EF4-FFF2-40B4-BE49-F238E27FC236}">
                <a16:creationId xmlns="" xmlns:a16="http://schemas.microsoft.com/office/drawing/2014/main" id="{81E4DC59-EC0D-4905-8E42-A0F22DED71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2916483" y="3147814"/>
            <a:ext cx="3311034" cy="1775830"/>
          </a:xfrm>
          <a:prstGeom prst="rect">
            <a:avLst/>
          </a:prstGeom>
        </p:spPr>
      </p:pic>
    </p:spTree>
    <p:extLst>
      <p:ext uri="{BB962C8B-B14F-4D97-AF65-F5344CB8AC3E}">
        <p14:creationId xmlns:p14="http://schemas.microsoft.com/office/powerpoint/2010/main" val="237719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 xmlns:a16="http://schemas.microsoft.com/office/drawing/2014/main" id="{0AA78B1E-2B46-4411-9956-7741072EAAA6}"/>
              </a:ext>
            </a:extLst>
          </p:cNvPr>
          <p:cNvPicPr>
            <a:picLocks noChangeAspect="1"/>
          </p:cNvPicPr>
          <p:nvPr/>
        </p:nvPicPr>
        <p:blipFill rotWithShape="1">
          <a:blip r:embed="rId3">
            <a:extLst>
              <a:ext uri="{28A0092B-C50C-407E-A947-70E740481C1C}">
                <a14:useLocalDpi xmlns:a14="http://schemas.microsoft.com/office/drawing/2010/main" val="0"/>
              </a:ext>
            </a:extLst>
          </a:blip>
          <a:srcRect t="1976" r="17543" b="28569"/>
          <a:stretch/>
        </p:blipFill>
        <p:spPr>
          <a:xfrm>
            <a:off x="0" y="1"/>
            <a:ext cx="9144000" cy="5194800"/>
          </a:xfrm>
          <a:prstGeom prst="rect">
            <a:avLst/>
          </a:prstGeom>
        </p:spPr>
      </p:pic>
      <p:sp>
        <p:nvSpPr>
          <p:cNvPr id="14" name="Foliennummernplatzhalter 12">
            <a:extLst>
              <a:ext uri="{FF2B5EF4-FFF2-40B4-BE49-F238E27FC236}">
                <a16:creationId xmlns="" xmlns:a16="http://schemas.microsoft.com/office/drawing/2014/main" id="{F985CA10-62C0-0743-A58A-C190C9939A71}"/>
              </a:ext>
            </a:extLst>
          </p:cNvPr>
          <p:cNvSpPr>
            <a:spLocks noGrp="1"/>
          </p:cNvSpPr>
          <p:nvPr>
            <p:ph type="sldNum" sz="quarter" idx="12"/>
          </p:nvPr>
        </p:nvSpPr>
        <p:spPr/>
        <p:txBody>
          <a:bodyPr/>
          <a:lstStyle/>
          <a:p>
            <a:fld id="{442AD375-037F-43D0-B059-5172DA06796A}" type="slidenum">
              <a:rPr lang="de-CH" smtClean="0"/>
              <a:t>4</a:t>
            </a:fld>
            <a:endParaRPr lang="de-CH" dirty="0"/>
          </a:p>
        </p:txBody>
      </p:sp>
      <p:sp>
        <p:nvSpPr>
          <p:cNvPr id="12" name="Rechteck 11">
            <a:extLst>
              <a:ext uri="{FF2B5EF4-FFF2-40B4-BE49-F238E27FC236}">
                <a16:creationId xmlns="" xmlns:a16="http://schemas.microsoft.com/office/drawing/2014/main" id="{3EAC841D-B90C-4A35-B105-F086D2457604}"/>
              </a:ext>
            </a:extLst>
          </p:cNvPr>
          <p:cNvSpPr/>
          <p:nvPr/>
        </p:nvSpPr>
        <p:spPr>
          <a:xfrm>
            <a:off x="0" y="0"/>
            <a:ext cx="3707904" cy="5180444"/>
          </a:xfrm>
          <a:prstGeom prst="rect">
            <a:avLst/>
          </a:prstGeom>
          <a:solidFill>
            <a:srgbClr val="511A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Calibri" panose="020F0502020204030204" pitchFamily="34" charset="0"/>
              </a:rPr>
              <a:t> </a:t>
            </a:r>
          </a:p>
        </p:txBody>
      </p:sp>
      <p:sp>
        <p:nvSpPr>
          <p:cNvPr id="13" name="Titel 3">
            <a:extLst>
              <a:ext uri="{FF2B5EF4-FFF2-40B4-BE49-F238E27FC236}">
                <a16:creationId xmlns="" xmlns:a16="http://schemas.microsoft.com/office/drawing/2014/main" id="{DAE10D02-EA76-4A5F-AC95-47CBF8AEBD2A}"/>
              </a:ext>
            </a:extLst>
          </p:cNvPr>
          <p:cNvSpPr txBox="1">
            <a:spLocks/>
          </p:cNvSpPr>
          <p:nvPr/>
        </p:nvSpPr>
        <p:spPr>
          <a:xfrm>
            <a:off x="410309" y="339501"/>
            <a:ext cx="3222573" cy="1572425"/>
          </a:xfrm>
          <a:prstGeom prst="rect">
            <a:avLst/>
          </a:prstGeom>
        </p:spPr>
        <p:txBody>
          <a:bodyPr/>
          <a:lstStyle>
            <a:lvl1pPr algn="l" defTabSz="685800" rtl="0" eaLnBrk="1" latinLnBrk="0" hangingPunct="1">
              <a:lnSpc>
                <a:spcPct val="90000"/>
              </a:lnSpc>
              <a:spcBef>
                <a:spcPct val="0"/>
              </a:spcBef>
              <a:buNone/>
              <a:defRPr sz="1800" b="1" kern="1200">
                <a:solidFill>
                  <a:schemeClr val="tx1"/>
                </a:solidFill>
                <a:latin typeface="Calibri" panose="020F0502020204030204" pitchFamily="34" charset="0"/>
                <a:ea typeface="+mj-ea"/>
                <a:cs typeface="Calibri" panose="020F0502020204030204" pitchFamily="34" charset="0"/>
              </a:defRPr>
            </a:lvl1pPr>
          </a:lstStyle>
          <a:p>
            <a:pPr algn="l"/>
            <a:r>
              <a:rPr lang="fr-CH" sz="2800" b="1" dirty="0">
                <a:solidFill>
                  <a:schemeClr val="bg1"/>
                </a:solidFill>
              </a:rPr>
              <a:t>HEUREUSEMENT, LES CONSCIENCES ÉVOLUENT</a:t>
            </a:r>
          </a:p>
        </p:txBody>
      </p:sp>
      <p:pic>
        <p:nvPicPr>
          <p:cNvPr id="7" name="Grafik 6">
            <a:extLst>
              <a:ext uri="{FF2B5EF4-FFF2-40B4-BE49-F238E27FC236}">
                <a16:creationId xmlns="" xmlns:a16="http://schemas.microsoft.com/office/drawing/2014/main" id="{D2E0AD46-84B1-485C-AB78-E205627B72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0000" y="4460400"/>
            <a:ext cx="734400" cy="734400"/>
          </a:xfrm>
          <a:prstGeom prst="rect">
            <a:avLst/>
          </a:prstGeom>
        </p:spPr>
      </p:pic>
      <p:sp>
        <p:nvSpPr>
          <p:cNvPr id="8" name="Textfeld 7">
            <a:extLst>
              <a:ext uri="{FF2B5EF4-FFF2-40B4-BE49-F238E27FC236}">
                <a16:creationId xmlns="" xmlns:a16="http://schemas.microsoft.com/office/drawing/2014/main" id="{5367577C-89E5-48A7-8A91-3478DFF9DB84}"/>
              </a:ext>
            </a:extLst>
          </p:cNvPr>
          <p:cNvSpPr txBox="1"/>
          <p:nvPr/>
        </p:nvSpPr>
        <p:spPr>
          <a:xfrm>
            <a:off x="196904" y="2066485"/>
            <a:ext cx="3433508" cy="1061829"/>
          </a:xfrm>
          <a:prstGeom prst="rect">
            <a:avLst/>
          </a:prstGeom>
          <a:noFill/>
        </p:spPr>
        <p:txBody>
          <a:bodyPr wrap="square" rtlCol="0">
            <a:spAutoFit/>
          </a:bodyPr>
          <a:lstStyle/>
          <a:p>
            <a:pPr marL="0" lvl="1"/>
            <a:r>
              <a:rPr lang="fr-FR" sz="1500" dirty="0">
                <a:solidFill>
                  <a:schemeClr val="bg1"/>
                </a:solidFill>
                <a:latin typeface="Calibri" panose="020F0502020204030204" pitchFamily="34" charset="0"/>
                <a:cs typeface="Calibri" panose="020F0502020204030204" pitchFamily="34" charset="0"/>
              </a:rPr>
              <a:t>La durabilité est un style de vie </a:t>
            </a:r>
          </a:p>
          <a:p>
            <a:pPr algn="ctr"/>
            <a:endParaRPr lang="de-CH" sz="2400" b="1" dirty="0">
              <a:solidFill>
                <a:srgbClr val="EF776E"/>
              </a:solidFill>
              <a:latin typeface="Calibri" panose="020F0502020204030204" pitchFamily="34" charset="0"/>
            </a:endParaRPr>
          </a:p>
          <a:p>
            <a:pPr algn="ctr"/>
            <a:endParaRPr lang="de-CH" sz="2400" b="1" dirty="0">
              <a:solidFill>
                <a:srgbClr val="EF776E"/>
              </a:solidFill>
              <a:latin typeface="Calibri" panose="020F0502020204030204" pitchFamily="34" charset="0"/>
              <a:cs typeface="Calibri" panose="020F0502020204030204" pitchFamily="34" charset="0"/>
            </a:endParaRPr>
          </a:p>
        </p:txBody>
      </p:sp>
      <p:sp>
        <p:nvSpPr>
          <p:cNvPr id="9" name="Textfeld 8">
            <a:extLst>
              <a:ext uri="{FF2B5EF4-FFF2-40B4-BE49-F238E27FC236}">
                <a16:creationId xmlns="" xmlns:a16="http://schemas.microsoft.com/office/drawing/2014/main" id="{A48260E8-8B4F-446E-9D8F-09F0168949D9}"/>
              </a:ext>
            </a:extLst>
          </p:cNvPr>
          <p:cNvSpPr txBox="1"/>
          <p:nvPr/>
        </p:nvSpPr>
        <p:spPr>
          <a:xfrm>
            <a:off x="913223" y="2501346"/>
            <a:ext cx="2741524" cy="1400383"/>
          </a:xfrm>
          <a:prstGeom prst="rect">
            <a:avLst/>
          </a:prstGeom>
          <a:noFill/>
        </p:spPr>
        <p:txBody>
          <a:bodyPr wrap="square" rtlCol="0">
            <a:spAutoFit/>
          </a:bodyPr>
          <a:lstStyle/>
          <a:p>
            <a:endParaRPr lang="de-CH" sz="4000" b="1" dirty="0">
              <a:solidFill>
                <a:schemeClr val="bg1"/>
              </a:solidFill>
              <a:latin typeface="Calibri" panose="020F0502020204030204" pitchFamily="34" charset="0"/>
              <a:cs typeface="Calibri" panose="020F0502020204030204" pitchFamily="34" charset="0"/>
            </a:endParaRPr>
          </a:p>
          <a:p>
            <a:pPr marL="0" lvl="1"/>
            <a:r>
              <a:rPr lang="fr-FR" sz="1500" dirty="0">
                <a:solidFill>
                  <a:schemeClr val="bg1"/>
                </a:solidFill>
                <a:latin typeface="Calibri" panose="020F0502020204030204" pitchFamily="34" charset="0"/>
                <a:cs typeface="Calibri" panose="020F0502020204030204" pitchFamily="34" charset="0"/>
              </a:rPr>
              <a:t>Besoin de réduire le gaspillage alimentaire et d'utiliser des emballages plus écologiques</a:t>
            </a:r>
          </a:p>
        </p:txBody>
      </p:sp>
      <p:pic>
        <p:nvPicPr>
          <p:cNvPr id="10" name="Grafik 9">
            <a:extLst>
              <a:ext uri="{FF2B5EF4-FFF2-40B4-BE49-F238E27FC236}">
                <a16:creationId xmlns="" xmlns:a16="http://schemas.microsoft.com/office/drawing/2014/main" id="{40A48C3E-068A-4817-B7E9-DCEC6CCBD5BB}"/>
              </a:ext>
            </a:extLst>
          </p:cNvPr>
          <p:cNvPicPr>
            <a:picLocks noChangeAspect="1"/>
          </p:cNvPicPr>
          <p:nvPr/>
        </p:nvPicPr>
        <p:blipFill>
          <a:blip r:embed="rId5"/>
          <a:stretch>
            <a:fillRect/>
          </a:stretch>
        </p:blipFill>
        <p:spPr>
          <a:xfrm>
            <a:off x="221239" y="2654160"/>
            <a:ext cx="618175" cy="1484052"/>
          </a:xfrm>
          <a:prstGeom prst="rect">
            <a:avLst/>
          </a:prstGeom>
        </p:spPr>
      </p:pic>
      <p:pic>
        <p:nvPicPr>
          <p:cNvPr id="11" name="Grafik 10">
            <a:extLst>
              <a:ext uri="{FF2B5EF4-FFF2-40B4-BE49-F238E27FC236}">
                <a16:creationId xmlns="" xmlns:a16="http://schemas.microsoft.com/office/drawing/2014/main" id="{7BCB3F36-CFE7-44D0-BE8C-F64704466FD0}"/>
              </a:ext>
            </a:extLst>
          </p:cNvPr>
          <p:cNvPicPr>
            <a:picLocks noChangeAspect="1"/>
          </p:cNvPicPr>
          <p:nvPr/>
        </p:nvPicPr>
        <p:blipFill>
          <a:blip r:embed="rId6"/>
          <a:stretch>
            <a:fillRect/>
          </a:stretch>
        </p:blipFill>
        <p:spPr>
          <a:xfrm>
            <a:off x="2257960" y="4329825"/>
            <a:ext cx="1406369" cy="845529"/>
          </a:xfrm>
          <a:prstGeom prst="rect">
            <a:avLst/>
          </a:prstGeom>
        </p:spPr>
      </p:pic>
      <p:sp>
        <p:nvSpPr>
          <p:cNvPr id="16" name="Textfeld 15">
            <a:extLst>
              <a:ext uri="{FF2B5EF4-FFF2-40B4-BE49-F238E27FC236}">
                <a16:creationId xmlns="" xmlns:a16="http://schemas.microsoft.com/office/drawing/2014/main" id="{CA7D04E3-5065-4609-87BB-6B434D4400B8}"/>
              </a:ext>
            </a:extLst>
          </p:cNvPr>
          <p:cNvSpPr txBox="1"/>
          <p:nvPr/>
        </p:nvSpPr>
        <p:spPr>
          <a:xfrm>
            <a:off x="196904" y="4561067"/>
            <a:ext cx="3433508" cy="1061829"/>
          </a:xfrm>
          <a:prstGeom prst="rect">
            <a:avLst/>
          </a:prstGeom>
          <a:noFill/>
        </p:spPr>
        <p:txBody>
          <a:bodyPr wrap="square" rtlCol="0">
            <a:spAutoFit/>
          </a:bodyPr>
          <a:lstStyle/>
          <a:p>
            <a:pPr marL="0" lvl="1"/>
            <a:r>
              <a:rPr lang="de-DE" sz="1500" dirty="0">
                <a:solidFill>
                  <a:schemeClr val="bg1"/>
                </a:solidFill>
                <a:latin typeface="Calibri" panose="020F0502020204030204" pitchFamily="34" charset="0"/>
                <a:cs typeface="Calibri" panose="020F0502020204030204" pitchFamily="34" charset="0"/>
              </a:rPr>
              <a:t>EU: New </a:t>
            </a:r>
            <a:r>
              <a:rPr lang="de-DE" sz="1500" dirty="0" err="1">
                <a:solidFill>
                  <a:schemeClr val="bg1"/>
                </a:solidFill>
                <a:latin typeface="Calibri" panose="020F0502020204030204" pitchFamily="34" charset="0"/>
                <a:cs typeface="Calibri" panose="020F0502020204030204" pitchFamily="34" charset="0"/>
              </a:rPr>
              <a:t>Plastic</a:t>
            </a:r>
            <a:r>
              <a:rPr lang="de-DE" sz="1500" dirty="0">
                <a:solidFill>
                  <a:schemeClr val="bg1"/>
                </a:solidFill>
                <a:latin typeface="Calibri" panose="020F0502020204030204" pitchFamily="34" charset="0"/>
                <a:cs typeface="Calibri" panose="020F0502020204030204" pitchFamily="34" charset="0"/>
              </a:rPr>
              <a:t> Regulation</a:t>
            </a:r>
          </a:p>
          <a:p>
            <a:pPr algn="ctr"/>
            <a:r>
              <a:rPr lang="de-CH" sz="2400" b="1" dirty="0">
                <a:solidFill>
                  <a:srgbClr val="EF776E"/>
                </a:solidFill>
                <a:latin typeface="Calibri" panose="020F0502020204030204" pitchFamily="34" charset="0"/>
              </a:rPr>
              <a:t> </a:t>
            </a:r>
          </a:p>
          <a:p>
            <a:pPr algn="ctr"/>
            <a:endParaRPr lang="de-CH" sz="2400" b="1" dirty="0">
              <a:solidFill>
                <a:srgbClr val="EF776E"/>
              </a:solidFill>
              <a:latin typeface="Calibri" panose="020F0502020204030204" pitchFamily="34" charset="0"/>
              <a:cs typeface="Calibri" panose="020F0502020204030204" pitchFamily="34" charset="0"/>
            </a:endParaRPr>
          </a:p>
        </p:txBody>
      </p:sp>
      <p:pic>
        <p:nvPicPr>
          <p:cNvPr id="17" name="Grafik 16">
            <a:extLst>
              <a:ext uri="{FF2B5EF4-FFF2-40B4-BE49-F238E27FC236}">
                <a16:creationId xmlns="" xmlns:a16="http://schemas.microsoft.com/office/drawing/2014/main" id="{A7381456-C288-4CFB-8029-1E3FB511D00E}"/>
              </a:ext>
            </a:extLst>
          </p:cNvPr>
          <p:cNvPicPr>
            <a:picLocks noChangeAspect="1"/>
          </p:cNvPicPr>
          <p:nvPr/>
        </p:nvPicPr>
        <p:blipFill>
          <a:blip r:embed="rId7"/>
          <a:stretch>
            <a:fillRect/>
          </a:stretch>
        </p:blipFill>
        <p:spPr>
          <a:xfrm>
            <a:off x="2529381" y="1798613"/>
            <a:ext cx="1081100" cy="855547"/>
          </a:xfrm>
          <a:prstGeom prst="rect">
            <a:avLst/>
          </a:prstGeom>
        </p:spPr>
      </p:pic>
    </p:spTree>
    <p:extLst>
      <p:ext uri="{BB962C8B-B14F-4D97-AF65-F5344CB8AC3E}">
        <p14:creationId xmlns:p14="http://schemas.microsoft.com/office/powerpoint/2010/main" val="22532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 xmlns:a16="http://schemas.microsoft.com/office/drawing/2014/main" id="{B5523FFB-57E7-42AF-84D3-4E57ABDEA104}"/>
              </a:ext>
            </a:extLst>
          </p:cNvPr>
          <p:cNvSpPr/>
          <p:nvPr/>
        </p:nvSpPr>
        <p:spPr>
          <a:xfrm>
            <a:off x="568800" y="1418400"/>
            <a:ext cx="8005602" cy="2308324"/>
          </a:xfrm>
          <a:prstGeom prst="rect">
            <a:avLst/>
          </a:prstGeom>
        </p:spPr>
        <p:txBody>
          <a:bodyPr wrap="square">
            <a:spAutoFit/>
          </a:bodyPr>
          <a:lstStyle/>
          <a:p>
            <a:pPr algn="ctr"/>
            <a:r>
              <a:rPr lang="fr-CH" sz="4800" b="1" dirty="0">
                <a:solidFill>
                  <a:schemeClr val="bg1"/>
                </a:solidFill>
                <a:latin typeface="Calibri" panose="020F0502020204030204" pitchFamily="34" charset="0"/>
                <a:ea typeface="+mj-ea"/>
                <a:cs typeface="Calibri" panose="020F0502020204030204" pitchFamily="34" charset="0"/>
              </a:rPr>
              <a:t>IL EST TEMPS </a:t>
            </a:r>
          </a:p>
          <a:p>
            <a:pPr algn="ctr"/>
            <a:r>
              <a:rPr lang="fr-CH" sz="4800" b="1" dirty="0">
                <a:solidFill>
                  <a:schemeClr val="bg1"/>
                </a:solidFill>
                <a:latin typeface="Calibri" panose="020F0502020204030204" pitchFamily="34" charset="0"/>
                <a:ea typeface="+mj-ea"/>
                <a:cs typeface="Calibri" panose="020F0502020204030204" pitchFamily="34" charset="0"/>
              </a:rPr>
              <a:t>DE CHANGER NOTRE RAPPORT AUX EMBALLAGES</a:t>
            </a:r>
          </a:p>
        </p:txBody>
      </p:sp>
    </p:spTree>
    <p:extLst>
      <p:ext uri="{BB962C8B-B14F-4D97-AF65-F5344CB8AC3E}">
        <p14:creationId xmlns:p14="http://schemas.microsoft.com/office/powerpoint/2010/main" val="112504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 xmlns:a16="http://schemas.microsoft.com/office/drawing/2014/main" id="{229327C9-7419-40D7-86F7-6853A6CCB243}"/>
              </a:ext>
            </a:extLst>
          </p:cNvPr>
          <p:cNvSpPr>
            <a:spLocks noGrp="1"/>
          </p:cNvSpPr>
          <p:nvPr>
            <p:ph type="sldNum" sz="quarter" idx="12"/>
          </p:nvPr>
        </p:nvSpPr>
        <p:spPr>
          <a:xfrm>
            <a:off x="0" y="4803775"/>
            <a:ext cx="355600" cy="336550"/>
          </a:xfrm>
        </p:spPr>
        <p:txBody>
          <a:bodyPr/>
          <a:lstStyle/>
          <a:p>
            <a:fld id="{442AD375-037F-43D0-B059-5172DA06796A}" type="slidenum">
              <a:rPr lang="de-CH" smtClean="0"/>
              <a:pPr/>
              <a:t>6</a:t>
            </a:fld>
            <a:endParaRPr lang="de-CH"/>
          </a:p>
        </p:txBody>
      </p:sp>
      <p:pic>
        <p:nvPicPr>
          <p:cNvPr id="5" name="Grafik 4">
            <a:extLst>
              <a:ext uri="{FF2B5EF4-FFF2-40B4-BE49-F238E27FC236}">
                <a16:creationId xmlns="" xmlns:a16="http://schemas.microsoft.com/office/drawing/2014/main" id="{9CDB3C2F-5203-4D7F-BD5E-C10BEAC57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6061">
            <a:off x="2570567" y="-301079"/>
            <a:ext cx="4197207" cy="5775843"/>
          </a:xfrm>
          <a:prstGeom prst="rect">
            <a:avLst/>
          </a:prstGeom>
        </p:spPr>
      </p:pic>
    </p:spTree>
    <p:extLst>
      <p:ext uri="{BB962C8B-B14F-4D97-AF65-F5344CB8AC3E}">
        <p14:creationId xmlns:p14="http://schemas.microsoft.com/office/powerpoint/2010/main" val="394845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tertitel 2">
            <a:extLst>
              <a:ext uri="{FF2B5EF4-FFF2-40B4-BE49-F238E27FC236}">
                <a16:creationId xmlns="" xmlns:a16="http://schemas.microsoft.com/office/drawing/2014/main" id="{ECF60318-59C0-0140-A206-D7AD5D977F41}"/>
              </a:ext>
            </a:extLst>
          </p:cNvPr>
          <p:cNvSpPr txBox="1">
            <a:spLocks/>
          </p:cNvSpPr>
          <p:nvPr/>
        </p:nvSpPr>
        <p:spPr>
          <a:xfrm>
            <a:off x="5499882" y="2193749"/>
            <a:ext cx="2713484" cy="1615827"/>
          </a:xfrm>
          <a:prstGeom prst="rect">
            <a:avLst/>
          </a:prstGeom>
        </p:spPr>
        <p:txBody>
          <a:bodyPr vert="horz" lIns="91440" tIns="45720" rIns="91440" bIns="45720" rtlCol="0">
            <a:spAutoFit/>
          </a:bodyPr>
          <a:lstStyle>
            <a:lvl1pPr marL="0" indent="0" algn="l" defTabSz="685800" rtl="0" eaLnBrk="1" latinLnBrk="0" hangingPunct="1">
              <a:lnSpc>
                <a:spcPct val="110000"/>
              </a:lnSpc>
              <a:spcBef>
                <a:spcPts val="0"/>
              </a:spcBef>
              <a:buFont typeface="Arial" panose="020B0604020202020204" pitchFamily="34" charset="0"/>
              <a:buNone/>
              <a:defRPr sz="1500" kern="1200" spc="8" baseline="0">
                <a:solidFill>
                  <a:srgbClr val="511A4B"/>
                </a:solidFill>
                <a:latin typeface="Calibri" panose="020F0502020204030204" pitchFamily="34" charset="0"/>
                <a:ea typeface="+mn-ea"/>
                <a:cs typeface="Calibri" panose="020F0502020204030204" pitchFamily="34" charset="0"/>
              </a:defRPr>
            </a:lvl1pPr>
            <a:lvl2pPr marL="342900" indent="0" algn="ctr" defTabSz="685800" rtl="0" eaLnBrk="1" latinLnBrk="0" hangingPunct="1">
              <a:lnSpc>
                <a:spcPct val="110000"/>
              </a:lnSpc>
              <a:spcBef>
                <a:spcPts val="0"/>
              </a:spcBef>
              <a:buFont typeface="Arial" panose="020B0604020202020204" pitchFamily="34" charset="0"/>
              <a:buNone/>
              <a:defRPr sz="1500" kern="1200" spc="8" baseline="0">
                <a:solidFill>
                  <a:schemeClr val="tx1"/>
                </a:solidFill>
                <a:latin typeface="Calibri" panose="020F0502020204030204" pitchFamily="34" charset="0"/>
                <a:ea typeface="+mn-ea"/>
                <a:cs typeface="Calibri" panose="020F0502020204030204" pitchFamily="34" charset="0"/>
              </a:defRPr>
            </a:lvl2pPr>
            <a:lvl3pPr marL="685800" indent="0" algn="ctr" defTabSz="685800" rtl="0" eaLnBrk="1" latinLnBrk="0" hangingPunct="1">
              <a:lnSpc>
                <a:spcPct val="110000"/>
              </a:lnSpc>
              <a:spcBef>
                <a:spcPts val="0"/>
              </a:spcBef>
              <a:buFont typeface="Arial" panose="020B0604020202020204" pitchFamily="34" charset="0"/>
              <a:buNone/>
              <a:defRPr sz="1350" kern="1200" spc="8" baseline="0">
                <a:solidFill>
                  <a:schemeClr val="tx1"/>
                </a:solidFill>
                <a:latin typeface="Calibri" panose="020F0502020204030204" pitchFamily="34" charset="0"/>
                <a:ea typeface="+mn-ea"/>
                <a:cs typeface="Calibri" panose="020F0502020204030204" pitchFamily="34" charset="0"/>
              </a:defRPr>
            </a:lvl3pPr>
            <a:lvl4pPr marL="10287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4pPr>
            <a:lvl5pPr marL="13716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fr-CH" dirty="0">
                <a:solidFill>
                  <a:srgbClr val="511A4B"/>
                </a:solidFill>
                <a:latin typeface="Calibri" panose="020F0502020204030204" pitchFamily="34" charset="0"/>
                <a:cs typeface="Calibri" panose="020F0502020204030204" pitchFamily="34" charset="0"/>
              </a:rPr>
              <a:t>reCIRCLE remplace les emballages jetables par des emballages réutilisables, disponibles, payables </a:t>
            </a:r>
            <a:r>
              <a:rPr lang="fr-CH" dirty="0" smtClean="0">
                <a:solidFill>
                  <a:srgbClr val="511A4B"/>
                </a:solidFill>
                <a:latin typeface="Calibri" panose="020F0502020204030204" pitchFamily="34" charset="0"/>
                <a:cs typeface="Calibri" panose="020F0502020204030204" pitchFamily="34" charset="0"/>
              </a:rPr>
              <a:t>remboursables et </a:t>
            </a:r>
            <a:r>
              <a:rPr lang="fr-CH" dirty="0">
                <a:solidFill>
                  <a:srgbClr val="511A4B"/>
                </a:solidFill>
                <a:latin typeface="Calibri" panose="020F0502020204030204" pitchFamily="34" charset="0"/>
                <a:cs typeface="Calibri" panose="020F0502020204030204" pitchFamily="34" charset="0"/>
              </a:rPr>
              <a:t>plus écologiques. </a:t>
            </a:r>
            <a:endParaRPr lang="de-DE" dirty="0">
              <a:latin typeface="Calibri" panose="020F0502020204030204" pitchFamily="34" charset="0"/>
              <a:cs typeface="Calibri" panose="020F0502020204030204" pitchFamily="34" charset="0"/>
            </a:endParaRPr>
          </a:p>
        </p:txBody>
      </p:sp>
      <p:sp>
        <p:nvSpPr>
          <p:cNvPr id="5" name="Titel 1">
            <a:extLst>
              <a:ext uri="{FF2B5EF4-FFF2-40B4-BE49-F238E27FC236}">
                <a16:creationId xmlns="" xmlns:a16="http://schemas.microsoft.com/office/drawing/2014/main" id="{61B0BFA3-12F5-D84F-880E-E7D038902041}"/>
              </a:ext>
            </a:extLst>
          </p:cNvPr>
          <p:cNvSpPr txBox="1">
            <a:spLocks/>
          </p:cNvSpPr>
          <p:nvPr/>
        </p:nvSpPr>
        <p:spPr>
          <a:xfrm>
            <a:off x="5499882" y="1095449"/>
            <a:ext cx="2713484" cy="781703"/>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600" b="1" kern="1200">
                <a:solidFill>
                  <a:srgbClr val="511A4B"/>
                </a:solidFill>
                <a:latin typeface="Calibri" panose="020F0502020204030204" pitchFamily="34" charset="0"/>
                <a:ea typeface="+mj-ea"/>
                <a:cs typeface="Calibri" panose="020F0502020204030204" pitchFamily="34" charset="0"/>
              </a:defRPr>
            </a:lvl1pPr>
          </a:lstStyle>
          <a:p>
            <a:r>
              <a:rPr lang="de-CH" sz="4000" dirty="0"/>
              <a:t>Mission</a:t>
            </a:r>
          </a:p>
        </p:txBody>
      </p:sp>
      <p:cxnSp>
        <p:nvCxnSpPr>
          <p:cNvPr id="7" name="Gerade Verbindung 6">
            <a:extLst>
              <a:ext uri="{FF2B5EF4-FFF2-40B4-BE49-F238E27FC236}">
                <a16:creationId xmlns="" xmlns:a16="http://schemas.microsoft.com/office/drawing/2014/main" id="{944B369D-89A6-0846-9199-BC144AA32E79}"/>
              </a:ext>
            </a:extLst>
          </p:cNvPr>
          <p:cNvCxnSpPr>
            <a:cxnSpLocks/>
          </p:cNvCxnSpPr>
          <p:nvPr/>
        </p:nvCxnSpPr>
        <p:spPr>
          <a:xfrm>
            <a:off x="1979712" y="1948943"/>
            <a:ext cx="7164287"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12" name="Untertitel 2">
            <a:extLst>
              <a:ext uri="{FF2B5EF4-FFF2-40B4-BE49-F238E27FC236}">
                <a16:creationId xmlns="" xmlns:a16="http://schemas.microsoft.com/office/drawing/2014/main" id="{A3B725B4-17E6-F540-BD30-CDDAA3154719}"/>
              </a:ext>
            </a:extLst>
          </p:cNvPr>
          <p:cNvSpPr txBox="1">
            <a:spLocks/>
          </p:cNvSpPr>
          <p:nvPr/>
        </p:nvSpPr>
        <p:spPr>
          <a:xfrm>
            <a:off x="2673503" y="2193749"/>
            <a:ext cx="2713484" cy="1349216"/>
          </a:xfrm>
          <a:prstGeom prst="rect">
            <a:avLst/>
          </a:prstGeom>
        </p:spPr>
        <p:txBody>
          <a:bodyPr vert="horz" lIns="91440" tIns="45720" rIns="91440" bIns="45720" rtlCol="0">
            <a:spAutoFit/>
          </a:bodyPr>
          <a:lstStyle>
            <a:lvl1pPr marL="0" indent="0" algn="l" defTabSz="685800" rtl="0" eaLnBrk="1" latinLnBrk="0" hangingPunct="1">
              <a:lnSpc>
                <a:spcPct val="110000"/>
              </a:lnSpc>
              <a:spcBef>
                <a:spcPts val="0"/>
              </a:spcBef>
              <a:buFont typeface="Arial" panose="020B0604020202020204" pitchFamily="34" charset="0"/>
              <a:buNone/>
              <a:defRPr sz="1500" kern="1200" spc="8" baseline="0">
                <a:solidFill>
                  <a:srgbClr val="511A4B"/>
                </a:solidFill>
                <a:latin typeface="Calibri" panose="020F0502020204030204" pitchFamily="34" charset="0"/>
                <a:ea typeface="+mn-ea"/>
                <a:cs typeface="Calibri" panose="020F0502020204030204" pitchFamily="34" charset="0"/>
              </a:defRPr>
            </a:lvl1pPr>
            <a:lvl2pPr marL="342900" indent="0" algn="ctr" defTabSz="685800" rtl="0" eaLnBrk="1" latinLnBrk="0" hangingPunct="1">
              <a:lnSpc>
                <a:spcPct val="110000"/>
              </a:lnSpc>
              <a:spcBef>
                <a:spcPts val="0"/>
              </a:spcBef>
              <a:buFont typeface="Arial" panose="020B0604020202020204" pitchFamily="34" charset="0"/>
              <a:buNone/>
              <a:defRPr sz="1500" kern="1200" spc="8" baseline="0">
                <a:solidFill>
                  <a:schemeClr val="tx1"/>
                </a:solidFill>
                <a:latin typeface="Calibri" panose="020F0502020204030204" pitchFamily="34" charset="0"/>
                <a:ea typeface="+mn-ea"/>
                <a:cs typeface="Calibri" panose="020F0502020204030204" pitchFamily="34" charset="0"/>
              </a:defRPr>
            </a:lvl2pPr>
            <a:lvl3pPr marL="685800" indent="0" algn="ctr" defTabSz="685800" rtl="0" eaLnBrk="1" latinLnBrk="0" hangingPunct="1">
              <a:lnSpc>
                <a:spcPct val="110000"/>
              </a:lnSpc>
              <a:spcBef>
                <a:spcPts val="0"/>
              </a:spcBef>
              <a:buFont typeface="Arial" panose="020B0604020202020204" pitchFamily="34" charset="0"/>
              <a:buNone/>
              <a:defRPr sz="1350" kern="1200" spc="8" baseline="0">
                <a:solidFill>
                  <a:schemeClr val="tx1"/>
                </a:solidFill>
                <a:latin typeface="Calibri" panose="020F0502020204030204" pitchFamily="34" charset="0"/>
                <a:ea typeface="+mn-ea"/>
                <a:cs typeface="Calibri" panose="020F0502020204030204" pitchFamily="34" charset="0"/>
              </a:defRPr>
            </a:lvl3pPr>
            <a:lvl4pPr marL="10287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4pPr>
            <a:lvl5pPr marL="13716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fr-CH" dirty="0"/>
              <a:t>Un changement global de système pour passer d'une économie linéaire à une économie circulaire dans le secteur de l'emballage.</a:t>
            </a:r>
            <a:endParaRPr lang="en-GB" dirty="0"/>
          </a:p>
        </p:txBody>
      </p:sp>
      <p:sp>
        <p:nvSpPr>
          <p:cNvPr id="13" name="Titel 1">
            <a:extLst>
              <a:ext uri="{FF2B5EF4-FFF2-40B4-BE49-F238E27FC236}">
                <a16:creationId xmlns="" xmlns:a16="http://schemas.microsoft.com/office/drawing/2014/main" id="{945D07A9-E6F2-5045-A556-A4B297130FC8}"/>
              </a:ext>
            </a:extLst>
          </p:cNvPr>
          <p:cNvSpPr txBox="1">
            <a:spLocks/>
          </p:cNvSpPr>
          <p:nvPr/>
        </p:nvSpPr>
        <p:spPr>
          <a:xfrm>
            <a:off x="2673503" y="1095449"/>
            <a:ext cx="2713484" cy="781703"/>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600" b="1" kern="1200">
                <a:solidFill>
                  <a:srgbClr val="511A4B"/>
                </a:solidFill>
                <a:latin typeface="Calibri" panose="020F0502020204030204" pitchFamily="34" charset="0"/>
                <a:ea typeface="+mj-ea"/>
                <a:cs typeface="Calibri" panose="020F0502020204030204" pitchFamily="34" charset="0"/>
              </a:defRPr>
            </a:lvl1pPr>
          </a:lstStyle>
          <a:p>
            <a:r>
              <a:rPr lang="de-CH" sz="4000" dirty="0"/>
              <a:t>Vision</a:t>
            </a:r>
          </a:p>
        </p:txBody>
      </p:sp>
      <p:pic>
        <p:nvPicPr>
          <p:cNvPr id="3" name="Grafik 2" descr="Ein Bild, das Text, Vektorgrafiken enthält.&#10;&#10;Automatisch generierte Beschreibung">
            <a:extLst>
              <a:ext uri="{FF2B5EF4-FFF2-40B4-BE49-F238E27FC236}">
                <a16:creationId xmlns="" xmlns:a16="http://schemas.microsoft.com/office/drawing/2014/main" id="{C92B3440-3AEB-304F-8A7D-25383FA648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75" y="536201"/>
            <a:ext cx="2162256" cy="3786189"/>
          </a:xfrm>
          <a:prstGeom prst="rect">
            <a:avLst/>
          </a:prstGeom>
        </p:spPr>
      </p:pic>
    </p:spTree>
    <p:extLst>
      <p:ext uri="{BB962C8B-B14F-4D97-AF65-F5344CB8AC3E}">
        <p14:creationId xmlns:p14="http://schemas.microsoft.com/office/powerpoint/2010/main" val="135915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CH" dirty="0"/>
              <a:t>reCIRCLE REMPLACE LES EMBALLAGES JETABLES</a:t>
            </a:r>
            <a:endParaRPr lang="de-CH" dirty="0"/>
          </a:p>
        </p:txBody>
      </p:sp>
      <p:sp>
        <p:nvSpPr>
          <p:cNvPr id="3" name="Inhaltsplatzhalter 2">
            <a:extLst>
              <a:ext uri="{FF2B5EF4-FFF2-40B4-BE49-F238E27FC236}">
                <a16:creationId xmlns="" xmlns:a16="http://schemas.microsoft.com/office/drawing/2014/main" id="{0C3211BF-DE60-4013-93B9-174BA4006E61}"/>
              </a:ext>
            </a:extLst>
          </p:cNvPr>
          <p:cNvSpPr>
            <a:spLocks noGrp="1"/>
          </p:cNvSpPr>
          <p:nvPr>
            <p:ph idx="1"/>
          </p:nvPr>
        </p:nvSpPr>
        <p:spPr>
          <a:xfrm>
            <a:off x="413323" y="987574"/>
            <a:ext cx="5098714" cy="3456384"/>
          </a:xfrm>
        </p:spPr>
        <p:txBody>
          <a:bodyPr>
            <a:normAutofit lnSpcReduction="10000"/>
          </a:bodyPr>
          <a:lstStyle/>
          <a:p>
            <a:r>
              <a:rPr lang="fr-CH" sz="1400" dirty="0">
                <a:solidFill>
                  <a:srgbClr val="511A4B"/>
                </a:solidFill>
                <a:latin typeface="Calibri" panose="020F0502020204030204" pitchFamily="34" charset="0"/>
                <a:cs typeface="Calibri" panose="020F0502020204030204" pitchFamily="34" charset="0"/>
              </a:rPr>
              <a:t>reCIRCLE est un réseau pour les restaurants qui proposent des emballages réutilisables à leurs consommateurs dans le cadre d'un système de consigne. </a:t>
            </a:r>
          </a:p>
          <a:p>
            <a:endParaRPr lang="en-GB" sz="1400" dirty="0">
              <a:solidFill>
                <a:srgbClr val="511A4B"/>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400" dirty="0">
                <a:solidFill>
                  <a:srgbClr val="511A4B"/>
                </a:solidFill>
                <a:latin typeface="Calibri" panose="020F0502020204030204" pitchFamily="34" charset="0"/>
                <a:cs typeface="Calibri" panose="020F0502020204030204" pitchFamily="34" charset="0"/>
              </a:rPr>
              <a:t>Nous </a:t>
            </a:r>
            <a:r>
              <a:rPr lang="en-GB" sz="1400" dirty="0" err="1">
                <a:solidFill>
                  <a:srgbClr val="511A4B"/>
                </a:solidFill>
                <a:latin typeface="Calibri" panose="020F0502020204030204" pitchFamily="34" charset="0"/>
                <a:cs typeface="Calibri" panose="020F0502020204030204" pitchFamily="34" charset="0"/>
              </a:rPr>
              <a:t>mettons</a:t>
            </a:r>
            <a:r>
              <a:rPr lang="en-GB" sz="1400" dirty="0">
                <a:solidFill>
                  <a:srgbClr val="511A4B"/>
                </a:solidFill>
                <a:latin typeface="Calibri" panose="020F0502020204030204" pitchFamily="34" charset="0"/>
                <a:cs typeface="Calibri" panose="020F0502020204030204" pitchFamily="34" charset="0"/>
              </a:rPr>
              <a:t> à disposition des </a:t>
            </a:r>
            <a:r>
              <a:rPr lang="en-GB" sz="1400" dirty="0" err="1">
                <a:solidFill>
                  <a:srgbClr val="511A4B"/>
                </a:solidFill>
                <a:latin typeface="Calibri" panose="020F0502020204030204" pitchFamily="34" charset="0"/>
                <a:cs typeface="Calibri" panose="020F0502020204030204" pitchFamily="34" charset="0"/>
              </a:rPr>
              <a:t>emballages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réutilisables</a:t>
            </a:r>
            <a:r>
              <a:rPr lang="en-GB" sz="1400" dirty="0">
                <a:solidFill>
                  <a:srgbClr val="511A4B"/>
                </a:solidFill>
                <a:latin typeface="Calibri" panose="020F0502020204030204" pitchFamily="34" charset="0"/>
                <a:cs typeface="Calibri" panose="020F0502020204030204" pitchFamily="34" charset="0"/>
              </a:rPr>
              <a:t> dans tout </a:t>
            </a:r>
            <a:r>
              <a:rPr lang="en-GB" sz="1400" dirty="0" smtClean="0">
                <a:solidFill>
                  <a:srgbClr val="511A4B"/>
                </a:solidFill>
                <a:latin typeface="Calibri" panose="020F0502020204030204" pitchFamily="34" charset="0"/>
                <a:cs typeface="Calibri" panose="020F0502020204030204" pitchFamily="34" charset="0"/>
              </a:rPr>
              <a:t>le </a:t>
            </a:r>
            <a:r>
              <a:rPr lang="en-GB" sz="1400" dirty="0" err="1">
                <a:solidFill>
                  <a:srgbClr val="511A4B"/>
                </a:solidFill>
                <a:latin typeface="Calibri" panose="020F0502020204030204" pitchFamily="34" charset="0"/>
                <a:cs typeface="Calibri" panose="020F0502020204030204" pitchFamily="34" charset="0"/>
              </a:rPr>
              <a:t>réseau</a:t>
            </a:r>
            <a:r>
              <a:rPr lang="en-GB" sz="1400" dirty="0">
                <a:solidFill>
                  <a:srgbClr val="511A4B"/>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GB" sz="1400" dirty="0">
                <a:solidFill>
                  <a:srgbClr val="511A4B"/>
                </a:solidFill>
                <a:latin typeface="Calibri" panose="020F0502020204030204" pitchFamily="34" charset="0"/>
                <a:cs typeface="Calibri" panose="020F0502020204030204" pitchFamily="34" charset="0"/>
              </a:rPr>
              <a:t>Grâce à la </a:t>
            </a:r>
            <a:r>
              <a:rPr lang="en-GB" sz="1400" dirty="0" err="1">
                <a:solidFill>
                  <a:srgbClr val="511A4B"/>
                </a:solidFill>
                <a:latin typeface="Calibri" panose="020F0502020204030204" pitchFamily="34" charset="0"/>
                <a:cs typeface="Calibri" panose="020F0502020204030204" pitchFamily="34" charset="0"/>
              </a:rPr>
              <a:t>croissance</a:t>
            </a:r>
            <a:r>
              <a:rPr lang="en-GB" sz="1400" dirty="0">
                <a:solidFill>
                  <a:srgbClr val="511A4B"/>
                </a:solidFill>
                <a:latin typeface="Calibri" panose="020F0502020204030204" pitchFamily="34" charset="0"/>
                <a:cs typeface="Calibri" panose="020F0502020204030204" pitchFamily="34" charset="0"/>
              </a:rPr>
              <a:t> du </a:t>
            </a:r>
            <a:r>
              <a:rPr lang="en-GB" sz="1400" dirty="0" err="1">
                <a:solidFill>
                  <a:srgbClr val="511A4B"/>
                </a:solidFill>
                <a:latin typeface="Calibri" panose="020F0502020204030204" pitchFamily="34" charset="0"/>
                <a:cs typeface="Calibri" panose="020F0502020204030204" pitchFamily="34" charset="0"/>
              </a:rPr>
              <a:t>réseau</a:t>
            </a:r>
            <a:r>
              <a:rPr lang="en-GB" sz="1400" dirty="0">
                <a:solidFill>
                  <a:srgbClr val="511A4B"/>
                </a:solidFill>
                <a:latin typeface="Calibri" panose="020F0502020204030204" pitchFamily="34" charset="0"/>
                <a:cs typeface="Calibri" panose="020F0502020204030204" pitchFamily="34" charset="0"/>
              </a:rPr>
              <a:t>, il </a:t>
            </a:r>
            <a:r>
              <a:rPr lang="en-GB" sz="1400" dirty="0" err="1">
                <a:solidFill>
                  <a:srgbClr val="511A4B"/>
                </a:solidFill>
                <a:latin typeface="Calibri" panose="020F0502020204030204" pitchFamily="34" charset="0"/>
                <a:cs typeface="Calibri" panose="020F0502020204030204" pitchFamily="34" charset="0"/>
              </a:rPr>
              <a:t>est</a:t>
            </a:r>
            <a:r>
              <a:rPr lang="en-GB" sz="1400" dirty="0">
                <a:solidFill>
                  <a:srgbClr val="511A4B"/>
                </a:solidFill>
                <a:latin typeface="Calibri" panose="020F0502020204030204" pitchFamily="34" charset="0"/>
                <a:cs typeface="Calibri" panose="020F0502020204030204" pitchFamily="34" charset="0"/>
              </a:rPr>
              <a:t> facile pour les clients et les restaurants de </a:t>
            </a:r>
            <a:r>
              <a:rPr lang="en-GB" sz="1400" dirty="0" err="1">
                <a:solidFill>
                  <a:srgbClr val="511A4B"/>
                </a:solidFill>
                <a:latin typeface="Calibri" panose="020F0502020204030204" pitchFamily="34" charset="0"/>
                <a:cs typeface="Calibri" panose="020F0502020204030204" pitchFamily="34" charset="0"/>
              </a:rPr>
              <a:t>réutiliser</a:t>
            </a:r>
            <a:r>
              <a:rPr lang="en-GB" sz="1400" dirty="0">
                <a:solidFill>
                  <a:srgbClr val="511A4B"/>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GB" sz="1400" dirty="0">
                <a:solidFill>
                  <a:srgbClr val="511A4B"/>
                </a:solidFill>
                <a:latin typeface="Calibri" panose="020F0502020204030204" pitchFamily="34" charset="0"/>
                <a:cs typeface="Calibri" panose="020F0502020204030204" pitchFamily="34" charset="0"/>
              </a:rPr>
              <a:t>Grâce à la haute </a:t>
            </a:r>
            <a:r>
              <a:rPr lang="en-GB" sz="1400" dirty="0" err="1">
                <a:solidFill>
                  <a:srgbClr val="511A4B"/>
                </a:solidFill>
                <a:latin typeface="Calibri" panose="020F0502020204030204" pitchFamily="34" charset="0"/>
                <a:cs typeface="Calibri" panose="020F0502020204030204" pitchFamily="34" charset="0"/>
              </a:rPr>
              <a:t>qualité</a:t>
            </a:r>
            <a:r>
              <a:rPr lang="en-GB" sz="1400" dirty="0">
                <a:solidFill>
                  <a:srgbClr val="511A4B"/>
                </a:solidFill>
                <a:latin typeface="Calibri" panose="020F0502020204030204" pitchFamily="34" charset="0"/>
                <a:cs typeface="Calibri" panose="020F0502020204030204" pitchFamily="34" charset="0"/>
              </a:rPr>
              <a:t> des </a:t>
            </a:r>
            <a:r>
              <a:rPr lang="en-GB" sz="1400" dirty="0" err="1">
                <a:solidFill>
                  <a:srgbClr val="511A4B"/>
                </a:solidFill>
                <a:latin typeface="Calibri" panose="020F0502020204030204" pitchFamily="34" charset="0"/>
                <a:cs typeface="Calibri" panose="020F0502020204030204" pitchFamily="34" charset="0"/>
              </a:rPr>
              <a:t>reCIRCLEs</a:t>
            </a:r>
            <a:r>
              <a:rPr lang="en-GB" sz="1400" dirty="0">
                <a:solidFill>
                  <a:srgbClr val="511A4B"/>
                </a:solidFill>
                <a:latin typeface="Calibri" panose="020F0502020204030204" pitchFamily="34" charset="0"/>
                <a:cs typeface="Calibri" panose="020F0502020204030204" pitchFamily="34" charset="0"/>
              </a:rPr>
              <a:t> et au prix </a:t>
            </a:r>
            <a:r>
              <a:rPr lang="en-GB" sz="1400" dirty="0" err="1">
                <a:solidFill>
                  <a:srgbClr val="511A4B"/>
                </a:solidFill>
                <a:latin typeface="Calibri" panose="020F0502020204030204" pitchFamily="34" charset="0"/>
                <a:cs typeface="Calibri" panose="020F0502020204030204" pitchFamily="34" charset="0"/>
              </a:rPr>
              <a:t>élevé</a:t>
            </a:r>
            <a:r>
              <a:rPr lang="en-GB" sz="1400" dirty="0">
                <a:solidFill>
                  <a:srgbClr val="511A4B"/>
                </a:solidFill>
                <a:latin typeface="Calibri" panose="020F0502020204030204" pitchFamily="34" charset="0"/>
                <a:cs typeface="Calibri" panose="020F0502020204030204" pitchFamily="34" charset="0"/>
              </a:rPr>
              <a:t> de la </a:t>
            </a:r>
            <a:r>
              <a:rPr lang="en-GB" sz="1400" dirty="0" err="1">
                <a:solidFill>
                  <a:srgbClr val="511A4B"/>
                </a:solidFill>
                <a:latin typeface="Calibri" panose="020F0502020204030204" pitchFamily="34" charset="0"/>
                <a:cs typeface="Calibri" panose="020F0502020204030204" pitchFamily="34" charset="0"/>
              </a:rPr>
              <a:t>consigne</a:t>
            </a:r>
            <a:r>
              <a:rPr lang="en-GB" sz="1400" dirty="0">
                <a:solidFill>
                  <a:srgbClr val="511A4B"/>
                </a:solidFill>
                <a:latin typeface="Calibri" panose="020F0502020204030204" pitchFamily="34" charset="0"/>
                <a:cs typeface="Calibri" panose="020F0502020204030204" pitchFamily="34" charset="0"/>
              </a:rPr>
              <a:t>, les </a:t>
            </a:r>
            <a:r>
              <a:rPr lang="en-GB" sz="1400" dirty="0" err="1">
                <a:solidFill>
                  <a:srgbClr val="511A4B"/>
                </a:solidFill>
                <a:latin typeface="Calibri" panose="020F0502020204030204" pitchFamily="34" charset="0"/>
                <a:cs typeface="Calibri" panose="020F0502020204030204" pitchFamily="34" charset="0"/>
              </a:rPr>
              <a:t>produits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sont</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utilisés</a:t>
            </a:r>
            <a:r>
              <a:rPr lang="en-GB" sz="1400" dirty="0">
                <a:solidFill>
                  <a:srgbClr val="511A4B"/>
                </a:solidFill>
                <a:latin typeface="Calibri" panose="020F0502020204030204" pitchFamily="34" charset="0"/>
                <a:cs typeface="Calibri" panose="020F0502020204030204" pitchFamily="34" charset="0"/>
              </a:rPr>
              <a:t> et non </a:t>
            </a:r>
            <a:r>
              <a:rPr lang="en-GB" sz="1400" dirty="0" err="1">
                <a:solidFill>
                  <a:srgbClr val="511A4B"/>
                </a:solidFill>
                <a:latin typeface="Calibri" panose="020F0502020204030204" pitchFamily="34" charset="0"/>
                <a:cs typeface="Calibri" panose="020F0502020204030204" pitchFamily="34" charset="0"/>
              </a:rPr>
              <a:t>collectés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ou</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oubliés</a:t>
            </a:r>
            <a:r>
              <a:rPr lang="en-GB" sz="1400" dirty="0">
                <a:solidFill>
                  <a:srgbClr val="511A4B"/>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GB" sz="1400" dirty="0">
                <a:solidFill>
                  <a:srgbClr val="511A4B"/>
                </a:solidFill>
                <a:latin typeface="Calibri" panose="020F0502020204030204" pitchFamily="34" charset="0"/>
                <a:cs typeface="Calibri" panose="020F0502020204030204" pitchFamily="34" charset="0"/>
              </a:rPr>
              <a:t>Grâce à la longue durée de vie des </a:t>
            </a:r>
            <a:r>
              <a:rPr lang="en-GB" sz="1400" dirty="0" err="1">
                <a:solidFill>
                  <a:srgbClr val="511A4B"/>
                </a:solidFill>
                <a:latin typeface="Calibri" panose="020F0502020204030204" pitchFamily="34" charset="0"/>
                <a:cs typeface="Calibri" panose="020F0502020204030204" pitchFamily="34" charset="0"/>
              </a:rPr>
              <a:t>reCIRCLEs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nos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partenaires</a:t>
            </a:r>
            <a:r>
              <a:rPr lang="en-GB" sz="1400" dirty="0">
                <a:solidFill>
                  <a:srgbClr val="511A4B"/>
                </a:solidFill>
                <a:latin typeface="Calibri" panose="020F0502020204030204" pitchFamily="34" charset="0"/>
                <a:cs typeface="Calibri" panose="020F0502020204030204" pitchFamily="34" charset="0"/>
              </a:rPr>
              <a:t> font des economies </a:t>
            </a:r>
          </a:p>
          <a:p>
            <a:pPr marL="285750" indent="-285750">
              <a:buFont typeface="Arial" panose="020B0604020202020204" pitchFamily="34" charset="0"/>
              <a:buChar char="•"/>
            </a:pPr>
            <a:r>
              <a:rPr lang="en-GB" sz="1400" dirty="0">
                <a:solidFill>
                  <a:srgbClr val="511A4B"/>
                </a:solidFill>
                <a:latin typeface="Calibri" panose="020F0502020204030204" pitchFamily="34" charset="0"/>
                <a:cs typeface="Calibri" panose="020F0502020204030204" pitchFamily="34" charset="0"/>
              </a:rPr>
              <a:t>Grâce à </a:t>
            </a:r>
            <a:r>
              <a:rPr lang="en-GB" sz="1400" dirty="0" err="1">
                <a:solidFill>
                  <a:srgbClr val="511A4B"/>
                </a:solidFill>
                <a:latin typeface="Calibri" panose="020F0502020204030204" pitchFamily="34" charset="0"/>
                <a:cs typeface="Calibri" panose="020F0502020204030204" pitchFamily="34" charset="0"/>
              </a:rPr>
              <a:t>notre</a:t>
            </a:r>
            <a:r>
              <a:rPr lang="en-GB" sz="1400" dirty="0">
                <a:solidFill>
                  <a:srgbClr val="511A4B"/>
                </a:solidFill>
                <a:latin typeface="Calibri" panose="020F0502020204030204" pitchFamily="34" charset="0"/>
                <a:cs typeface="Calibri" panose="020F0502020204030204" pitchFamily="34" charset="0"/>
              </a:rPr>
              <a:t> politique de </a:t>
            </a:r>
            <a:r>
              <a:rPr lang="en-GB" sz="1400" dirty="0" err="1">
                <a:solidFill>
                  <a:srgbClr val="511A4B"/>
                </a:solidFill>
                <a:latin typeface="Calibri" panose="020F0502020204030204" pitchFamily="34" charset="0"/>
                <a:cs typeface="Calibri" panose="020F0502020204030204" pitchFamily="34" charset="0"/>
              </a:rPr>
              <a:t>rachat</a:t>
            </a:r>
            <a:r>
              <a:rPr lang="en-GB" sz="1400" dirty="0">
                <a:solidFill>
                  <a:srgbClr val="511A4B"/>
                </a:solidFill>
                <a:latin typeface="Calibri" panose="020F0502020204030204" pitchFamily="34" charset="0"/>
                <a:cs typeface="Calibri" panose="020F0502020204030204" pitchFamily="34" charset="0"/>
              </a:rPr>
              <a:t> de </a:t>
            </a:r>
            <a:r>
              <a:rPr lang="en-GB" sz="1400" dirty="0" err="1">
                <a:solidFill>
                  <a:srgbClr val="511A4B"/>
                </a:solidFill>
                <a:latin typeface="Calibri" panose="020F0502020204030204" pitchFamily="34" charset="0"/>
                <a:cs typeface="Calibri" panose="020F0502020204030204" pitchFamily="34" charset="0"/>
              </a:rPr>
              <a:t>reCIRCLEs</a:t>
            </a:r>
            <a:r>
              <a:rPr lang="en-GB" sz="1400" dirty="0">
                <a:solidFill>
                  <a:srgbClr val="511A4B"/>
                </a:solidFill>
                <a:latin typeface="Calibri" panose="020F0502020204030204" pitchFamily="34" charset="0"/>
                <a:cs typeface="Calibri" panose="020F0502020204030204" pitchFamily="34" charset="0"/>
              </a:rPr>
              <a:t> </a:t>
            </a:r>
            <a:r>
              <a:rPr lang="en-GB" sz="1400" dirty="0" err="1">
                <a:solidFill>
                  <a:srgbClr val="511A4B"/>
                </a:solidFill>
                <a:latin typeface="Calibri" panose="020F0502020204030204" pitchFamily="34" charset="0"/>
                <a:cs typeface="Calibri" panose="020F0502020204030204" pitchFamily="34" charset="0"/>
              </a:rPr>
              <a:t>usagés</a:t>
            </a:r>
            <a:r>
              <a:rPr lang="en-GB" sz="1400" dirty="0">
                <a:solidFill>
                  <a:srgbClr val="511A4B"/>
                </a:solidFill>
                <a:latin typeface="Calibri" panose="020F0502020204030204" pitchFamily="34" charset="0"/>
                <a:cs typeface="Calibri" panose="020F0502020204030204" pitchFamily="34" charset="0"/>
              </a:rPr>
              <a:t>, il </a:t>
            </a:r>
            <a:r>
              <a:rPr lang="en-GB" sz="1400" dirty="0" err="1">
                <a:solidFill>
                  <a:srgbClr val="511A4B"/>
                </a:solidFill>
                <a:latin typeface="Calibri" panose="020F0502020204030204" pitchFamily="34" charset="0"/>
                <a:cs typeface="Calibri" panose="020F0502020204030204" pitchFamily="34" charset="0"/>
              </a:rPr>
              <a:t>est</a:t>
            </a:r>
            <a:r>
              <a:rPr lang="en-GB" sz="1400" dirty="0">
                <a:solidFill>
                  <a:srgbClr val="511A4B"/>
                </a:solidFill>
                <a:latin typeface="Calibri" panose="020F0502020204030204" pitchFamily="34" charset="0"/>
                <a:cs typeface="Calibri" panose="020F0502020204030204" pitchFamily="34" charset="0"/>
              </a:rPr>
              <a:t> facile de les recycler </a:t>
            </a:r>
            <a:r>
              <a:rPr lang="en-GB" sz="1400" dirty="0" err="1">
                <a:solidFill>
                  <a:srgbClr val="511A4B"/>
                </a:solidFill>
                <a:latin typeface="Calibri" panose="020F0502020204030204" pitchFamily="34" charset="0"/>
                <a:cs typeface="Calibri" panose="020F0502020204030204" pitchFamily="34" charset="0"/>
              </a:rPr>
              <a:t>en</a:t>
            </a:r>
            <a:r>
              <a:rPr lang="en-GB" sz="1400" dirty="0">
                <a:solidFill>
                  <a:srgbClr val="511A4B"/>
                </a:solidFill>
                <a:latin typeface="Calibri" panose="020F0502020204030204" pitchFamily="34" charset="0"/>
                <a:cs typeface="Calibri" panose="020F0502020204030204" pitchFamily="34" charset="0"/>
              </a:rPr>
              <a:t> fin de vie.</a:t>
            </a:r>
          </a:p>
          <a:p>
            <a:endParaRPr lang="fr-CH" dirty="0"/>
          </a:p>
        </p:txBody>
      </p:sp>
      <p:sp>
        <p:nvSpPr>
          <p:cNvPr id="13" name="Foliennummernplatzhalter 12"/>
          <p:cNvSpPr>
            <a:spLocks noGrp="1"/>
          </p:cNvSpPr>
          <p:nvPr>
            <p:ph type="sldNum" sz="quarter" idx="12"/>
          </p:nvPr>
        </p:nvSpPr>
        <p:spPr/>
        <p:txBody>
          <a:bodyPr/>
          <a:lstStyle/>
          <a:p>
            <a:fld id="{442AD375-037F-43D0-B059-5172DA06796A}" type="slidenum">
              <a:rPr lang="de-CH" smtClean="0"/>
              <a:t>8</a:t>
            </a:fld>
            <a:endParaRPr lang="de-CH"/>
          </a:p>
        </p:txBody>
      </p:sp>
      <p:pic>
        <p:nvPicPr>
          <p:cNvPr id="6" name="Grafik 5">
            <a:extLst>
              <a:ext uri="{FF2B5EF4-FFF2-40B4-BE49-F238E27FC236}">
                <a16:creationId xmlns="" xmlns:a16="http://schemas.microsoft.com/office/drawing/2014/main" id="{B4F24A5D-2ACE-4792-933B-29ACB0895F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294" y="987574"/>
            <a:ext cx="3614008" cy="3614008"/>
          </a:xfrm>
          <a:prstGeom prst="rect">
            <a:avLst/>
          </a:prstGeom>
        </p:spPr>
      </p:pic>
    </p:spTree>
    <p:extLst>
      <p:ext uri="{BB962C8B-B14F-4D97-AF65-F5344CB8AC3E}">
        <p14:creationId xmlns:p14="http://schemas.microsoft.com/office/powerpoint/2010/main" val="5591000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tertitel 2">
            <a:extLst>
              <a:ext uri="{FF2B5EF4-FFF2-40B4-BE49-F238E27FC236}">
                <a16:creationId xmlns="" xmlns:a16="http://schemas.microsoft.com/office/drawing/2014/main" id="{ECF60318-59C0-0140-A206-D7AD5D977F41}"/>
              </a:ext>
            </a:extLst>
          </p:cNvPr>
          <p:cNvSpPr txBox="1">
            <a:spLocks/>
          </p:cNvSpPr>
          <p:nvPr/>
        </p:nvSpPr>
        <p:spPr>
          <a:xfrm>
            <a:off x="2548617" y="2413153"/>
            <a:ext cx="5812138" cy="1162113"/>
          </a:xfrm>
          <a:prstGeom prst="rect">
            <a:avLst/>
          </a:prstGeom>
        </p:spPr>
        <p:txBody>
          <a:bodyPr vert="horz" wrap="square" lIns="91440" tIns="45720" rIns="91440" bIns="45720" rtlCol="0">
            <a:spAutoFit/>
          </a:bodyPr>
          <a:lstStyle>
            <a:lvl1pPr marL="0" indent="0" algn="l" defTabSz="685800" rtl="0" eaLnBrk="1" latinLnBrk="0" hangingPunct="1">
              <a:lnSpc>
                <a:spcPct val="110000"/>
              </a:lnSpc>
              <a:spcBef>
                <a:spcPts val="0"/>
              </a:spcBef>
              <a:buFont typeface="Arial" panose="020B0604020202020204" pitchFamily="34" charset="0"/>
              <a:buNone/>
              <a:defRPr sz="1500" kern="1200" spc="8" baseline="0">
                <a:solidFill>
                  <a:srgbClr val="511A4B"/>
                </a:solidFill>
                <a:latin typeface="Calibri" panose="020F0502020204030204" pitchFamily="34" charset="0"/>
                <a:ea typeface="+mn-ea"/>
                <a:cs typeface="Calibri" panose="020F0502020204030204" pitchFamily="34" charset="0"/>
              </a:defRPr>
            </a:lvl1pPr>
            <a:lvl2pPr marL="342900" indent="0" algn="ctr" defTabSz="685800" rtl="0" eaLnBrk="1" latinLnBrk="0" hangingPunct="1">
              <a:lnSpc>
                <a:spcPct val="110000"/>
              </a:lnSpc>
              <a:spcBef>
                <a:spcPts val="0"/>
              </a:spcBef>
              <a:buFont typeface="Arial" panose="020B0604020202020204" pitchFamily="34" charset="0"/>
              <a:buNone/>
              <a:defRPr sz="1500" kern="1200" spc="8" baseline="0">
                <a:solidFill>
                  <a:schemeClr val="tx1"/>
                </a:solidFill>
                <a:latin typeface="Calibri" panose="020F0502020204030204" pitchFamily="34" charset="0"/>
                <a:ea typeface="+mn-ea"/>
                <a:cs typeface="Calibri" panose="020F0502020204030204" pitchFamily="34" charset="0"/>
              </a:defRPr>
            </a:lvl2pPr>
            <a:lvl3pPr marL="685800" indent="0" algn="ctr" defTabSz="685800" rtl="0" eaLnBrk="1" latinLnBrk="0" hangingPunct="1">
              <a:lnSpc>
                <a:spcPct val="110000"/>
              </a:lnSpc>
              <a:spcBef>
                <a:spcPts val="0"/>
              </a:spcBef>
              <a:buFont typeface="Arial" panose="020B0604020202020204" pitchFamily="34" charset="0"/>
              <a:buNone/>
              <a:defRPr sz="1350" kern="1200" spc="8" baseline="0">
                <a:solidFill>
                  <a:schemeClr val="tx1"/>
                </a:solidFill>
                <a:latin typeface="Calibri" panose="020F0502020204030204" pitchFamily="34" charset="0"/>
                <a:ea typeface="+mn-ea"/>
                <a:cs typeface="Calibri" panose="020F0502020204030204" pitchFamily="34" charset="0"/>
              </a:defRPr>
            </a:lvl3pPr>
            <a:lvl4pPr marL="10287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4pPr>
            <a:lvl5pPr marL="1371600" indent="0" algn="ctr" defTabSz="685800" rtl="0" eaLnBrk="1" latinLnBrk="0" hangingPunct="1">
              <a:lnSpc>
                <a:spcPct val="110000"/>
              </a:lnSpc>
              <a:spcBef>
                <a:spcPts val="0"/>
              </a:spcBef>
              <a:buFont typeface="Arial" panose="020B0604020202020204" pitchFamily="34" charset="0"/>
              <a:buNone/>
              <a:defRPr sz="1200" kern="1200" spc="8" baseline="0">
                <a:solidFill>
                  <a:schemeClr val="tx1"/>
                </a:solidFill>
                <a:latin typeface="Calibri" panose="020F0502020204030204" pitchFamily="34" charset="0"/>
                <a:ea typeface="+mn-ea"/>
                <a:cs typeface="Calibri" panose="020F050202020403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600" dirty="0"/>
              <a:t>Les </a:t>
            </a:r>
            <a:r>
              <a:rPr lang="en-GB" sz="1600" dirty="0" err="1"/>
              <a:t>systèmes</a:t>
            </a:r>
            <a:r>
              <a:rPr lang="en-GB" sz="1600" dirty="0"/>
              <a:t> de </a:t>
            </a:r>
            <a:r>
              <a:rPr lang="en-GB" sz="1600" dirty="0" err="1"/>
              <a:t>consigne</a:t>
            </a:r>
            <a:r>
              <a:rPr lang="en-GB" sz="1600" dirty="0"/>
              <a:t> </a:t>
            </a:r>
            <a:r>
              <a:rPr lang="en-GB" sz="1600" dirty="0" err="1"/>
              <a:t>peuvent</a:t>
            </a:r>
            <a:r>
              <a:rPr lang="en-GB" sz="1600" dirty="0"/>
              <a:t> </a:t>
            </a:r>
            <a:r>
              <a:rPr lang="en-GB" sz="1600" dirty="0" err="1"/>
              <a:t>être</a:t>
            </a:r>
            <a:r>
              <a:rPr lang="en-GB" sz="1600" dirty="0"/>
              <a:t> </a:t>
            </a:r>
            <a:r>
              <a:rPr lang="en-GB" sz="1600" dirty="0" err="1"/>
              <a:t>utilisés</a:t>
            </a:r>
            <a:r>
              <a:rPr lang="en-GB" sz="1600" dirty="0"/>
              <a:t> avec et sans application. </a:t>
            </a:r>
            <a:r>
              <a:rPr lang="en-GB" sz="1600" dirty="0" err="1"/>
              <a:t>Vous</a:t>
            </a:r>
            <a:r>
              <a:rPr lang="en-GB" sz="1600" dirty="0"/>
              <a:t> </a:t>
            </a:r>
            <a:r>
              <a:rPr lang="en-GB" sz="1600" dirty="0" err="1"/>
              <a:t>avez</a:t>
            </a:r>
            <a:r>
              <a:rPr lang="en-GB" sz="1600" dirty="0"/>
              <a:t> </a:t>
            </a:r>
            <a:r>
              <a:rPr lang="en-GB" sz="1600" dirty="0" err="1"/>
              <a:t>soit</a:t>
            </a:r>
            <a:r>
              <a:rPr lang="en-GB" sz="1600" dirty="0"/>
              <a:t> un reCIRCLE, </a:t>
            </a:r>
            <a:r>
              <a:rPr lang="en-GB" sz="1600" dirty="0" err="1"/>
              <a:t>soit</a:t>
            </a:r>
            <a:r>
              <a:rPr lang="en-GB" sz="1600" dirty="0"/>
              <a:t> le </a:t>
            </a:r>
            <a:r>
              <a:rPr lang="en-GB" sz="1600" dirty="0" err="1"/>
              <a:t>dépôt</a:t>
            </a:r>
            <a:r>
              <a:rPr lang="en-GB" sz="1600" dirty="0"/>
              <a:t> et les </a:t>
            </a:r>
            <a:r>
              <a:rPr lang="en-GB" sz="1600" dirty="0" err="1"/>
              <a:t>reCIRCLEs</a:t>
            </a:r>
            <a:r>
              <a:rPr lang="en-GB" sz="1600" dirty="0"/>
              <a:t> ne </a:t>
            </a:r>
            <a:r>
              <a:rPr lang="en-GB" sz="1600" dirty="0" err="1"/>
              <a:t>perdent</a:t>
            </a:r>
            <a:r>
              <a:rPr lang="en-GB" sz="1600" dirty="0"/>
              <a:t> jamais de </a:t>
            </a:r>
            <a:r>
              <a:rPr lang="en-GB" sz="1600" dirty="0" err="1"/>
              <a:t>valeur</a:t>
            </a:r>
            <a:r>
              <a:rPr lang="en-GB" sz="1600" dirty="0"/>
              <a:t>. </a:t>
            </a:r>
          </a:p>
          <a:p>
            <a:r>
              <a:rPr lang="en-GB" sz="1600" dirty="0" err="1"/>
              <a:t>Avantage</a:t>
            </a:r>
            <a:r>
              <a:rPr lang="en-GB" sz="1600" dirty="0"/>
              <a:t> : accessible à </a:t>
            </a:r>
            <a:r>
              <a:rPr lang="en-GB" sz="1600" dirty="0" err="1"/>
              <a:t>tous</a:t>
            </a:r>
            <a:endParaRPr lang="en-GB" sz="1600" dirty="0"/>
          </a:p>
        </p:txBody>
      </p:sp>
      <p:sp>
        <p:nvSpPr>
          <p:cNvPr id="5" name="Titel 1">
            <a:extLst>
              <a:ext uri="{FF2B5EF4-FFF2-40B4-BE49-F238E27FC236}">
                <a16:creationId xmlns="" xmlns:a16="http://schemas.microsoft.com/office/drawing/2014/main" id="{61B0BFA3-12F5-D84F-880E-E7D038902041}"/>
              </a:ext>
            </a:extLst>
          </p:cNvPr>
          <p:cNvSpPr txBox="1">
            <a:spLocks/>
          </p:cNvSpPr>
          <p:nvPr/>
        </p:nvSpPr>
        <p:spPr>
          <a:xfrm>
            <a:off x="5499882" y="411510"/>
            <a:ext cx="3464606" cy="1443796"/>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600" b="1" kern="1200">
                <a:solidFill>
                  <a:srgbClr val="511A4B"/>
                </a:solidFill>
                <a:latin typeface="Calibri" panose="020F0502020204030204" pitchFamily="34" charset="0"/>
                <a:ea typeface="+mj-ea"/>
                <a:cs typeface="Calibri" panose="020F0502020204030204" pitchFamily="34" charset="0"/>
              </a:defRPr>
            </a:lvl1pPr>
          </a:lstStyle>
          <a:p>
            <a:r>
              <a:rPr lang="en-GB" sz="4000" dirty="0" err="1"/>
              <a:t>Système</a:t>
            </a:r>
            <a:r>
              <a:rPr lang="en-GB" sz="4000" dirty="0"/>
              <a:t> de </a:t>
            </a:r>
            <a:r>
              <a:rPr lang="en-GB" sz="4000" dirty="0" err="1"/>
              <a:t>consigne</a:t>
            </a:r>
            <a:endParaRPr lang="en-GB" sz="4000" dirty="0"/>
          </a:p>
        </p:txBody>
      </p:sp>
      <p:cxnSp>
        <p:nvCxnSpPr>
          <p:cNvPr id="7" name="Gerade Verbindung 6">
            <a:extLst>
              <a:ext uri="{FF2B5EF4-FFF2-40B4-BE49-F238E27FC236}">
                <a16:creationId xmlns="" xmlns:a16="http://schemas.microsoft.com/office/drawing/2014/main" id="{944B369D-89A6-0846-9199-BC144AA32E79}"/>
              </a:ext>
            </a:extLst>
          </p:cNvPr>
          <p:cNvCxnSpPr>
            <a:cxnSpLocks/>
          </p:cNvCxnSpPr>
          <p:nvPr/>
        </p:nvCxnSpPr>
        <p:spPr>
          <a:xfrm>
            <a:off x="1331500" y="1918048"/>
            <a:ext cx="7164287" cy="0"/>
          </a:xfrm>
          <a:prstGeom prst="line">
            <a:avLst/>
          </a:prstGeom>
          <a:ln w="76200">
            <a:solidFill>
              <a:srgbClr val="EF776E"/>
            </a:solidFill>
          </a:ln>
        </p:spPr>
        <p:style>
          <a:lnRef idx="1">
            <a:schemeClr val="accent1"/>
          </a:lnRef>
          <a:fillRef idx="0">
            <a:schemeClr val="accent1"/>
          </a:fillRef>
          <a:effectRef idx="0">
            <a:schemeClr val="accent1"/>
          </a:effectRef>
          <a:fontRef idx="minor">
            <a:schemeClr val="tx1"/>
          </a:fontRef>
        </p:style>
      </p:cxnSp>
      <p:sp>
        <p:nvSpPr>
          <p:cNvPr id="13" name="Titel 1">
            <a:extLst>
              <a:ext uri="{FF2B5EF4-FFF2-40B4-BE49-F238E27FC236}">
                <a16:creationId xmlns="" xmlns:a16="http://schemas.microsoft.com/office/drawing/2014/main" id="{945D07A9-E6F2-5045-A556-A4B297130FC8}"/>
              </a:ext>
            </a:extLst>
          </p:cNvPr>
          <p:cNvSpPr txBox="1">
            <a:spLocks/>
          </p:cNvSpPr>
          <p:nvPr/>
        </p:nvSpPr>
        <p:spPr>
          <a:xfrm>
            <a:off x="2413586" y="466293"/>
            <a:ext cx="3022509" cy="1393634"/>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600" b="1" kern="1200">
                <a:solidFill>
                  <a:srgbClr val="511A4B"/>
                </a:solidFill>
                <a:latin typeface="Calibri" panose="020F0502020204030204" pitchFamily="34" charset="0"/>
                <a:ea typeface="+mj-ea"/>
                <a:cs typeface="Calibri" panose="020F0502020204030204" pitchFamily="34" charset="0"/>
              </a:defRPr>
            </a:lvl1pPr>
          </a:lstStyle>
          <a:p>
            <a:r>
              <a:rPr lang="de-CH" sz="4000" dirty="0" err="1"/>
              <a:t>Système</a:t>
            </a:r>
            <a:r>
              <a:rPr lang="de-CH" sz="4000" dirty="0"/>
              <a:t> </a:t>
            </a:r>
            <a:r>
              <a:rPr lang="de-CH" sz="4000" dirty="0" err="1"/>
              <a:t>numérique</a:t>
            </a:r>
            <a:r>
              <a:rPr lang="de-CH" sz="4000" dirty="0"/>
              <a:t>	</a:t>
            </a:r>
          </a:p>
        </p:txBody>
      </p:sp>
      <p:pic>
        <p:nvPicPr>
          <p:cNvPr id="8" name="Grafik 7" descr="Ein Bild, das Text, Vektorgrafiken enthält.&#10;&#10;Automatisch generierte Beschreibung">
            <a:extLst>
              <a:ext uri="{FF2B5EF4-FFF2-40B4-BE49-F238E27FC236}">
                <a16:creationId xmlns="" xmlns:a16="http://schemas.microsoft.com/office/drawing/2014/main" id="{17E941FA-CE29-4BB7-0412-5AA6B6C7BB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3528" y="483518"/>
            <a:ext cx="2090058" cy="3983182"/>
          </a:xfrm>
          <a:prstGeom prst="rect">
            <a:avLst/>
          </a:prstGeom>
        </p:spPr>
      </p:pic>
      <p:sp>
        <p:nvSpPr>
          <p:cNvPr id="2" name="Textfeld 1">
            <a:extLst>
              <a:ext uri="{FF2B5EF4-FFF2-40B4-BE49-F238E27FC236}">
                <a16:creationId xmlns="" xmlns:a16="http://schemas.microsoft.com/office/drawing/2014/main" id="{CD9A4DB3-68A8-BB35-E974-9787E6332FEC}"/>
              </a:ext>
            </a:extLst>
          </p:cNvPr>
          <p:cNvSpPr txBox="1"/>
          <p:nvPr/>
        </p:nvSpPr>
        <p:spPr>
          <a:xfrm>
            <a:off x="4913644" y="934497"/>
            <a:ext cx="522451" cy="646331"/>
          </a:xfrm>
          <a:prstGeom prst="rect">
            <a:avLst/>
          </a:prstGeom>
          <a:noFill/>
        </p:spPr>
        <p:txBody>
          <a:bodyPr wrap="square" rtlCol="0">
            <a:spAutoFit/>
          </a:bodyPr>
          <a:lstStyle/>
          <a:p>
            <a:r>
              <a:rPr lang="de-DE" sz="3600" b="1" dirty="0">
                <a:solidFill>
                  <a:srgbClr val="511A4B"/>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06892069"/>
      </p:ext>
    </p:extLst>
  </p:cSld>
  <p:clrMapOvr>
    <a:masterClrMapping/>
  </p:clrMapOvr>
</p:sld>
</file>

<file path=ppt/theme/theme1.xml><?xml version="1.0" encoding="utf-8"?>
<a:theme xmlns:a="http://schemas.openxmlformats.org/drawingml/2006/main" name="1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79AAF0550A0049908A5F1DEB402191" ma:contentTypeVersion="2" ma:contentTypeDescription="Crée un document." ma:contentTypeScope="" ma:versionID="1e86622fd6a32620e7c777d33962f92e">
  <xsd:schema xmlns:xsd="http://www.w3.org/2001/XMLSchema" xmlns:xs="http://www.w3.org/2001/XMLSchema" xmlns:p="http://schemas.microsoft.com/office/2006/metadata/properties" xmlns:ns2="7547ed54-1774-4ed1-b216-bba947386263" targetNamespace="http://schemas.microsoft.com/office/2006/metadata/properties" ma:root="true" ma:fieldsID="d1ad58d9cc46982b255eb0b5155981d2" ns2:_="">
    <xsd:import namespace="7547ed54-1774-4ed1-b216-bba9473862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7ed54-1774-4ed1-b216-bba9473862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00D009-6D28-41BF-A9D6-822C1EA85EAE}"/>
</file>

<file path=customXml/itemProps2.xml><?xml version="1.0" encoding="utf-8"?>
<ds:datastoreItem xmlns:ds="http://schemas.openxmlformats.org/officeDocument/2006/customXml" ds:itemID="{8C26DD93-61CF-4EF6-9B42-8E5A5D153588}">
  <ds:schemaRefs>
    <ds:schemaRef ds:uri="http://schemas.microsoft.com/sharepoint/v3/contenttype/forms"/>
  </ds:schemaRefs>
</ds:datastoreItem>
</file>

<file path=customXml/itemProps3.xml><?xml version="1.0" encoding="utf-8"?>
<ds:datastoreItem xmlns:ds="http://schemas.openxmlformats.org/officeDocument/2006/customXml" ds:itemID="{C6DB65DE-95C7-4AD9-937C-B850EFC3B36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62</TotalTime>
  <Words>1929</Words>
  <Application>Microsoft Office PowerPoint</Application>
  <PresentationFormat>Affichage à l'écran (16:9)</PresentationFormat>
  <Paragraphs>313</Paragraphs>
  <Slides>35</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Calibri</vt:lpstr>
      <vt:lpstr>Calibri Light</vt:lpstr>
      <vt:lpstr>Times New Roman</vt:lpstr>
      <vt:lpstr>Wingdings</vt:lpstr>
      <vt:lpstr>1_Benutzerdefiniertes Design</vt:lpstr>
      <vt:lpstr>Présentation PowerPoint</vt:lpstr>
      <vt:lpstr>LE GRAND BOOM  DES REPAS À EMPORTER</vt:lpstr>
      <vt:lpstr>Présentation PowerPoint</vt:lpstr>
      <vt:lpstr>Présentation PowerPoint</vt:lpstr>
      <vt:lpstr>Présentation PowerPoint</vt:lpstr>
      <vt:lpstr>Présentation PowerPoint</vt:lpstr>
      <vt:lpstr>Présentation PowerPoint</vt:lpstr>
      <vt:lpstr>reCIRCLE REMPLACE LES EMBALLAGES JETABLES</vt:lpstr>
      <vt:lpstr>Présentation PowerPoint</vt:lpstr>
      <vt:lpstr>comment nous faisons ça?</vt:lpstr>
      <vt:lpstr>Le motif est clair !</vt:lpstr>
      <vt:lpstr>Le motif est clair !</vt:lpstr>
      <vt:lpstr>Comment faisons-nous ça ?</vt:lpstr>
      <vt:lpstr>Que faisons-nous concrètement ?</vt:lpstr>
      <vt:lpstr>Présentation PowerPoint</vt:lpstr>
      <vt:lpstr>quelle est la formule de notre succès ?</vt:lpstr>
      <vt:lpstr>quelle est la formule de notre succès ?</vt:lpstr>
      <vt:lpstr>quelle est la formule de notre succès ?</vt:lpstr>
      <vt:lpstr>Plus-value grâce à reCIRCle</vt:lpstr>
      <vt:lpstr>Nouveauté du marché </vt:lpstr>
      <vt:lpstr>reCIRCLE APP 2.0</vt:lpstr>
      <vt:lpstr>PAS BESOIN D’INFRASTRUCTURE, LA CARTE NFC EST SPÉCIFIQUE AU RESTAURANT</vt:lpstr>
      <vt:lpstr>ZEROWAST ENCORE PLUS FACILE</vt:lpstr>
      <vt:lpstr>Présentation PowerPoint</vt:lpstr>
      <vt:lpstr>SUR QUOI TRAVAILLONS-NOUS ?</vt:lpstr>
      <vt:lpstr>SUR QUOI TRAVAILLONS-NOUS ?</vt:lpstr>
      <vt:lpstr>NOUS RESTONS OUVERTS À LA NOUVEAUTÉ </vt:lpstr>
      <vt:lpstr>Présentation PowerPoint</vt:lpstr>
      <vt:lpstr>INFOS POUR LES ÉTABLISSEMENTS DE RESTAURATION</vt:lpstr>
      <vt:lpstr>LES DIFFÉRENTES OFFRES POUR LES RESTAURANTS, LES TAKEAWAYS ET LES CATERINGS</vt:lpstr>
      <vt:lpstr>ÉCONOMIES POUR LES ÉTABLISSEMENTS PARTENAIRES</vt:lpstr>
      <vt:lpstr>CONCEPT D’HYGIÈNE</vt:lpstr>
      <vt:lpstr>Présentation PowerPoint</vt:lpstr>
      <vt:lpstr>ANNEXE</vt:lpstr>
      <vt:lpstr>ANNEXE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Tom Hauk</dc:creator>
  <cp:lastModifiedBy>Ahmadi Abdul</cp:lastModifiedBy>
  <cp:revision>61</cp:revision>
  <dcterms:created xsi:type="dcterms:W3CDTF">2019-12-18T13:29:52Z</dcterms:created>
  <dcterms:modified xsi:type="dcterms:W3CDTF">2022-11-15T08:32:04Z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0x0101005C79AAF0550A0049908A5F1DEB402191</vt:lpwstr>
  </property>
</Properties>
</file>